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7" r:id="rId4"/>
  </p:sldMasterIdLst>
  <p:notesMasterIdLst>
    <p:notesMasterId r:id="rId30"/>
  </p:notesMasterIdLst>
  <p:handoutMasterIdLst>
    <p:handoutMasterId r:id="rId31"/>
  </p:handoutMasterIdLst>
  <p:sldIdLst>
    <p:sldId id="379" r:id="rId5"/>
    <p:sldId id="389" r:id="rId6"/>
    <p:sldId id="391" r:id="rId7"/>
    <p:sldId id="392" r:id="rId8"/>
    <p:sldId id="390" r:id="rId9"/>
    <p:sldId id="394" r:id="rId10"/>
    <p:sldId id="395" r:id="rId11"/>
    <p:sldId id="396" r:id="rId12"/>
    <p:sldId id="397" r:id="rId13"/>
    <p:sldId id="384" r:id="rId14"/>
    <p:sldId id="385" r:id="rId15"/>
    <p:sldId id="386" r:id="rId16"/>
    <p:sldId id="398" r:id="rId17"/>
    <p:sldId id="399" r:id="rId18"/>
    <p:sldId id="400" r:id="rId19"/>
    <p:sldId id="401" r:id="rId20"/>
    <p:sldId id="402" r:id="rId21"/>
    <p:sldId id="408" r:id="rId22"/>
    <p:sldId id="403" r:id="rId23"/>
    <p:sldId id="404" r:id="rId24"/>
    <p:sldId id="409" r:id="rId25"/>
    <p:sldId id="406" r:id="rId26"/>
    <p:sldId id="407" r:id="rId27"/>
    <p:sldId id="405" r:id="rId28"/>
    <p:sldId id="393" r:id="rId29"/>
  </p:sldIdLst>
  <p:sldSz cx="12192000" cy="6858000"/>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79"/>
            <p14:sldId id="389"/>
          </p14:sldIdLst>
        </p14:section>
        <p14:section name="DÉMARREURS À DIAPOSITIVE" id="{ACC24B29-0CC7-491A-A98A-CF7CBDBE501E}">
          <p14:sldIdLst>
            <p14:sldId id="391"/>
            <p14:sldId id="392"/>
            <p14:sldId id="390"/>
            <p14:sldId id="394"/>
            <p14:sldId id="395"/>
            <p14:sldId id="396"/>
            <p14:sldId id="397"/>
            <p14:sldId id="384"/>
            <p14:sldId id="385"/>
            <p14:sldId id="386"/>
            <p14:sldId id="398"/>
            <p14:sldId id="399"/>
            <p14:sldId id="400"/>
            <p14:sldId id="401"/>
            <p14:sldId id="402"/>
            <p14:sldId id="408"/>
            <p14:sldId id="403"/>
            <p14:sldId id="404"/>
            <p14:sldId id="409"/>
            <p14:sldId id="406"/>
            <p14:sldId id="407"/>
            <p14:sldId id="405"/>
          </p14:sldIdLst>
        </p14:section>
        <p14:section name="MERCI" id="{6CD91DAB-8EC3-4802-89E9-0F1C7022FB28}">
          <p14:sldIdLst>
            <p14:sldId id="3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DF2DE"/>
    <a:srgbClr val="FFFFFF"/>
    <a:srgbClr val="F2F2F2"/>
    <a:srgbClr val="75D1FF"/>
    <a:srgbClr val="E6E6E6"/>
    <a:srgbClr val="DC5924"/>
    <a:srgbClr val="B7472A"/>
    <a:srgbClr val="000000"/>
    <a:srgbClr val="11161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CE07F-5996-4C9B-8ADA-8CEF6731DD9B}" v="313" dt="2022-05-25T03:18:15.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972" autoAdjust="0"/>
  </p:normalViewPr>
  <p:slideViewPr>
    <p:cSldViewPr snapToGrid="0">
      <p:cViewPr varScale="1">
        <p:scale>
          <a:sx n="69" d="100"/>
          <a:sy n="69" d="100"/>
        </p:scale>
        <p:origin x="422" y="72"/>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0"/>
    </p:cViewPr>
  </p:sorterViewPr>
  <p:notesViewPr>
    <p:cSldViewPr snapToGrid="0">
      <p:cViewPr varScale="1">
        <p:scale>
          <a:sx n="128" d="100"/>
          <a:sy n="128" d="100"/>
        </p:scale>
        <p:origin x="195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pPr rtl="0"/>
            <a:endParaRPr lang="fr-FR" dirty="0"/>
          </a:p>
        </p:txBody>
      </p:sp>
      <p:sp>
        <p:nvSpPr>
          <p:cNvPr id="3" name="Espace réservé à la date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pPr rtl="0"/>
            <a:fld id="{3380C8BF-9733-4893-8ADE-0E64174932B9}" type="datetime1">
              <a:rPr lang="fr-FR" smtClean="0"/>
              <a:t>30/11/2022</a:t>
            </a:fld>
            <a:endParaRPr lang="fr-FR" dirty="0"/>
          </a:p>
        </p:txBody>
      </p:sp>
      <p:sp>
        <p:nvSpPr>
          <p:cNvPr id="4" name="Espace réservé au pied de page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pPr rtl="0"/>
            <a:fld id="{DBAA5490-FD59-4087-AC7E-016E8A4124C4}" type="slidenum">
              <a:rPr lang="fr-FR" smtClean="0"/>
              <a:t>‹N°›</a:t>
            </a:fld>
            <a:endParaRPr lang="fr-FR" dirty="0"/>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pPr rtl="0"/>
            <a:endParaRPr lang="fr-FR" noProof="0" dirty="0"/>
          </a:p>
        </p:txBody>
      </p:sp>
      <p:sp>
        <p:nvSpPr>
          <p:cNvPr id="3" name="Espace réservé à la date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EDA2B62-9B80-415D-9A8A-CD5EEC41751B}" type="datetime1">
              <a:rPr lang="fr-FR" smtClean="0"/>
              <a:pPr/>
              <a:t>30/11/2022</a:t>
            </a:fld>
            <a:endParaRPr lang="fr-FR" dirty="0"/>
          </a:p>
        </p:txBody>
      </p:sp>
      <p:sp>
        <p:nvSpPr>
          <p:cNvPr id="4" name="Espace réservé à l’image des diapositives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pPr rtl="0"/>
            <a:endParaRPr lang="fr-FR" noProof="0" dirty="0"/>
          </a:p>
        </p:txBody>
      </p:sp>
      <p:sp>
        <p:nvSpPr>
          <p:cNvPr id="5" name="Espace réservé des commentaires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pPr rtl="0"/>
            <a:fld id="{4CBCEA92-F142-4D57-B507-37BDAF44710C}" type="slidenum">
              <a:rPr lang="fr-FR" noProof="0" smtClean="0"/>
              <a:t>‹N°›</a:t>
            </a:fld>
            <a:endParaRPr lang="fr-FR" noProof="0" dirty="0"/>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4CBCEA92-F142-4D57-B507-37BDAF44710C}" type="slidenum">
              <a:rPr lang="fr-FR" smtClean="0"/>
              <a:t>1</a:t>
            </a:fld>
            <a:endParaRPr lang="fr-FR" dirty="0"/>
          </a:p>
        </p:txBody>
      </p:sp>
    </p:spTree>
    <p:extLst>
      <p:ext uri="{BB962C8B-B14F-4D97-AF65-F5344CB8AC3E}">
        <p14:creationId xmlns:p14="http://schemas.microsoft.com/office/powerpoint/2010/main" val="222646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4CBCEA92-F142-4D57-B507-37BDAF44710C}" type="slidenum">
              <a:rPr lang="fr-FR" smtClean="0"/>
              <a:t>2</a:t>
            </a:fld>
            <a:endParaRPr lang="fr-FR" dirty="0"/>
          </a:p>
        </p:txBody>
      </p:sp>
    </p:spTree>
    <p:extLst>
      <p:ext uri="{BB962C8B-B14F-4D97-AF65-F5344CB8AC3E}">
        <p14:creationId xmlns:p14="http://schemas.microsoft.com/office/powerpoint/2010/main" val="71261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4CBCEA92-F142-4D57-B507-37BDAF44710C}" type="slidenum">
              <a:rPr lang="fr-FR" smtClean="0"/>
              <a:t>5</a:t>
            </a:fld>
            <a:endParaRPr lang="fr-FR" dirty="0"/>
          </a:p>
        </p:txBody>
      </p:sp>
    </p:spTree>
    <p:extLst>
      <p:ext uri="{BB962C8B-B14F-4D97-AF65-F5344CB8AC3E}">
        <p14:creationId xmlns:p14="http://schemas.microsoft.com/office/powerpoint/2010/main" val="183474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pPr rtl="0"/>
            <a:fld id="{4CBCEA92-F142-4D57-B507-37BDAF44710C}" type="slidenum">
              <a:rPr lang="fr-FR" noProof="0" smtClean="0"/>
              <a:t>14</a:t>
            </a:fld>
            <a:endParaRPr lang="fr-FR" noProof="0" dirty="0"/>
          </a:p>
        </p:txBody>
      </p:sp>
    </p:spTree>
    <p:extLst>
      <p:ext uri="{BB962C8B-B14F-4D97-AF65-F5344CB8AC3E}">
        <p14:creationId xmlns:p14="http://schemas.microsoft.com/office/powerpoint/2010/main" val="5472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nealanalytics.com/creative/"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11/30/2022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pPr rtl="0"/>
            <a:fld id="{4997E989-D798-4C62-8E93-3D2D613C2488}" type="slidenum">
              <a:rPr lang="fr-FR" noProof="0" smtClean="0"/>
              <a:pPr rtl="0"/>
              <a:t>‹N°›</a:t>
            </a:fld>
            <a:endParaRPr lang="fr-FR" noProof="0"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10017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4997E989-D798-4C62-8E93-3D2D613C2488}" type="slidenum">
              <a:rPr lang="fr-FR" noProof="0" smtClean="0"/>
              <a:pPr rtl="0"/>
              <a:t>‹N°›</a:t>
            </a:fld>
            <a:endParaRPr lang="fr-FR" noProof="0"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679582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4997E989-D798-4C62-8E93-3D2D613C2488}" type="slidenum">
              <a:rPr lang="fr-FR" noProof="0" smtClean="0"/>
              <a:pPr rtl="0"/>
              <a:t>‹N°›</a:t>
            </a:fld>
            <a:endParaRPr lang="fr-FR" noProof="0"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65117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7" name="Espace réservé à l’image 6"/>
          <p:cNvSpPr>
            <a:spLocks noGrp="1" noChangeAspect="1"/>
          </p:cNvSpPr>
          <p:nvPr>
            <p:ph type="pic" sz="quarter" idx="14" hasCustomPrompt="1"/>
          </p:nvPr>
        </p:nvSpPr>
        <p:spPr>
          <a:xfrm>
            <a:off x="0" y="0"/>
            <a:ext cx="12192000" cy="6858000"/>
          </a:xfrm>
        </p:spPr>
        <p:txBody>
          <a:bodyPr lIns="91440" rtlCol="0">
            <a:noAutofit/>
          </a:bodyPr>
          <a:lstStyle>
            <a:lvl1pPr algn="ctr">
              <a:defRPr/>
            </a:lvl1pPr>
          </a:lstStyle>
          <a:p>
            <a:pPr rtl="0"/>
            <a:r>
              <a:rPr lang="fr-FR" noProof="0" dirty="0"/>
              <a:t>Cliquez sur l’icône pour ajouter une image</a:t>
            </a:r>
          </a:p>
        </p:txBody>
      </p:sp>
      <p:sp>
        <p:nvSpPr>
          <p:cNvPr id="4" name="Espace réservé du numéro de diapositive 3"/>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fr-FR" noProof="0" smtClean="0"/>
              <a:t>‹N°›</a:t>
            </a:fld>
            <a:endParaRPr lang="fr-FR" noProof="0" dirty="0"/>
          </a:p>
        </p:txBody>
      </p:sp>
      <p:sp>
        <p:nvSpPr>
          <p:cNvPr id="2" name="Titre 1"/>
          <p:cNvSpPr>
            <a:spLocks noGrp="1"/>
          </p:cNvSpPr>
          <p:nvPr>
            <p:ph type="title" hasCustomPrompt="1"/>
          </p:nvPr>
        </p:nvSpPr>
        <p:spPr>
          <a:xfrm>
            <a:off x="966652" y="2567613"/>
            <a:ext cx="8804365" cy="2529923"/>
          </a:xfrm>
          <a:prstGeom prst="rect">
            <a:avLst/>
          </a:prstGeom>
        </p:spPr>
        <p:txBody>
          <a:bodyPr rtlCol="0"/>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pPr rtl="0"/>
            <a:r>
              <a:rPr lang="fr-FR" noProof="0"/>
              <a:t>CLIQUEZ POUR MODIFIER</a:t>
            </a:r>
          </a:p>
        </p:txBody>
      </p:sp>
      <p:sp>
        <p:nvSpPr>
          <p:cNvPr id="5" name="Espace réservé du texte 4"/>
          <p:cNvSpPr>
            <a:spLocks noGrp="1"/>
          </p:cNvSpPr>
          <p:nvPr>
            <p:ph type="body" sz="quarter" idx="13" hasCustomPrompt="1"/>
          </p:nvPr>
        </p:nvSpPr>
        <p:spPr>
          <a:xfrm>
            <a:off x="1581150" y="3971108"/>
            <a:ext cx="9461500" cy="757130"/>
          </a:xfrm>
        </p:spPr>
        <p:txBody>
          <a:bodyPr rtlCol="0"/>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rtl="0"/>
            <a:r>
              <a:rPr lang="fr-FR" noProof="0"/>
              <a:t>MODIFIEZ LE TEXTE MAÎTRE</a:t>
            </a:r>
          </a:p>
        </p:txBody>
      </p:sp>
    </p:spTree>
    <p:extLst>
      <p:ext uri="{BB962C8B-B14F-4D97-AF65-F5344CB8AC3E}">
        <p14:creationId xmlns:p14="http://schemas.microsoft.com/office/powerpoint/2010/main" val="414461474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tion foncée 4_Quote ALIGNÉ À GAUCHE">
    <p:spTree>
      <p:nvGrpSpPr>
        <p:cNvPr id="1" name=""/>
        <p:cNvGrpSpPr/>
        <p:nvPr/>
      </p:nvGrpSpPr>
      <p:grpSpPr>
        <a:xfrm>
          <a:off x="0" y="0"/>
          <a:ext cx="0" cy="0"/>
          <a:chOff x="0" y="0"/>
          <a:chExt cx="0" cy="0"/>
        </a:xfrm>
      </p:grpSpPr>
      <p:sp>
        <p:nvSpPr>
          <p:cNvPr id="8" name="Espace réservé au texte 7"/>
          <p:cNvSpPr>
            <a:spLocks noGrp="1"/>
          </p:cNvSpPr>
          <p:nvPr>
            <p:ph type="body" sz="quarter" idx="13" hasCustomPrompt="1"/>
          </p:nvPr>
        </p:nvSpPr>
        <p:spPr>
          <a:xfrm>
            <a:off x="304800" y="2884235"/>
            <a:ext cx="11658600" cy="1089529"/>
          </a:xfrm>
        </p:spPr>
        <p:txBody>
          <a:bodyPr rtlCol="0"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rtl="0"/>
            <a:r>
              <a:rPr lang="fr-FR" noProof="0"/>
              <a:t>« CITATION ».</a:t>
            </a:r>
          </a:p>
          <a:p>
            <a:pPr lvl="1" rtl="0"/>
            <a:r>
              <a:rPr lang="fr-FR" noProof="0"/>
              <a:t> GRAS</a:t>
            </a:r>
          </a:p>
        </p:txBody>
      </p:sp>
      <p:sp>
        <p:nvSpPr>
          <p:cNvPr id="7" name="Forme libre : Form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au texte 2"/>
          <p:cNvSpPr>
            <a:spLocks noGrp="1"/>
          </p:cNvSpPr>
          <p:nvPr>
            <p:ph type="body" sz="quarter" idx="14" hasCustomPrompt="1"/>
          </p:nvPr>
        </p:nvSpPr>
        <p:spPr>
          <a:xfrm>
            <a:off x="3865562" y="5276808"/>
            <a:ext cx="8097838" cy="369332"/>
          </a:xfrm>
        </p:spPr>
        <p:txBody>
          <a:bodyPr rtlCol="0"/>
          <a:lstStyle>
            <a:lvl1pPr algn="r">
              <a:spcBef>
                <a:spcPts val="0"/>
              </a:spcBef>
              <a:defRPr sz="2000" b="0">
                <a:solidFill>
                  <a:schemeClr val="bg1"/>
                </a:solidFill>
              </a:defRPr>
            </a:lvl1pPr>
            <a:lvl2pPr algn="r">
              <a:defRPr>
                <a:solidFill>
                  <a:schemeClr val="bg1"/>
                </a:solidFill>
              </a:defRPr>
            </a:lvl2pPr>
          </a:lstStyle>
          <a:p>
            <a:pPr lvl="0" rtl="0"/>
            <a:r>
              <a:rPr lang="fr-FR" noProof="0"/>
              <a:t>— Nom et société / source ici</a:t>
            </a:r>
          </a:p>
        </p:txBody>
      </p:sp>
    </p:spTree>
    <p:extLst>
      <p:ext uri="{BB962C8B-B14F-4D97-AF65-F5344CB8AC3E}">
        <p14:creationId xmlns:p14="http://schemas.microsoft.com/office/powerpoint/2010/main" val="1599931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allout avec une petite non-puce">
    <p:spTree>
      <p:nvGrpSpPr>
        <p:cNvPr id="1" name=""/>
        <p:cNvGrpSpPr/>
        <p:nvPr/>
      </p:nvGrpSpPr>
      <p:grpSpPr>
        <a:xfrm>
          <a:off x="0" y="0"/>
          <a:ext cx="0" cy="0"/>
          <a:chOff x="0" y="0"/>
          <a:chExt cx="0" cy="0"/>
        </a:xfrm>
      </p:grpSpPr>
      <p:sp>
        <p:nvSpPr>
          <p:cNvPr id="14" name="Forme libre : Form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Espace réservé au texte 3"/>
          <p:cNvSpPr>
            <a:spLocks noGrp="1"/>
          </p:cNvSpPr>
          <p:nvPr>
            <p:ph type="body" sz="quarter" idx="10" hasCustomPrompt="1"/>
          </p:nvPr>
        </p:nvSpPr>
        <p:spPr>
          <a:xfrm>
            <a:off x="304800" y="2472751"/>
            <a:ext cx="4566001" cy="2031325"/>
          </a:xfrm>
        </p:spPr>
        <p:txBody>
          <a:bodyPr wrap="square" lIns="91440" rIns="9144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fr-FR" noProof="0"/>
              <a:t>Une brève introduction</a:t>
            </a:r>
            <a:br>
              <a:rPr lang="fr-FR" noProof="0"/>
            </a:br>
            <a:r>
              <a:rPr lang="fr-FR" noProof="0"/>
              <a:t>aux données, en révélant</a:t>
            </a:r>
            <a:br>
              <a:rPr lang="fr-FR" noProof="0"/>
            </a:br>
            <a:r>
              <a:rPr lang="fr-FR" noProof="0"/>
              <a:t>les points une par une vous permettra d’améliorer la compréhension.</a:t>
            </a:r>
          </a:p>
        </p:txBody>
      </p:sp>
      <p:sp>
        <p:nvSpPr>
          <p:cNvPr id="9" name="Espace réservé du texte 8"/>
          <p:cNvSpPr>
            <a:spLocks noGrp="1"/>
          </p:cNvSpPr>
          <p:nvPr>
            <p:ph type="body" sz="quarter" idx="11" hasCustomPrompt="1"/>
          </p:nvPr>
        </p:nvSpPr>
        <p:spPr>
          <a:xfrm>
            <a:off x="6096000" y="419100"/>
            <a:ext cx="5671764" cy="1705723"/>
          </a:xfrm>
        </p:spPr>
        <p:txBody>
          <a:bodyPr rtlCol="0"/>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numéro de diapositive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200">
                <a:solidFill>
                  <a:schemeClr val="tx2"/>
                </a:solidFill>
              </a:defRPr>
            </a:lvl1pPr>
          </a:lstStyle>
          <a:p>
            <a:pPr rtl="0"/>
            <a:fld id="{5AE1514C-5E56-4738-A1FF-4B1CFD2A3E36}" type="slidenum">
              <a:rPr lang="fr-FR" noProof="0" smtClean="0"/>
              <a:pPr rtl="0"/>
              <a:t>‹N°›</a:t>
            </a:fld>
            <a:endParaRPr lang="fr-FR" noProof="0" dirty="0"/>
          </a:p>
        </p:txBody>
      </p:sp>
      <p:sp>
        <p:nvSpPr>
          <p:cNvPr id="7" name="Titre 6"/>
          <p:cNvSpPr>
            <a:spLocks noGrp="1"/>
          </p:cNvSpPr>
          <p:nvPr>
            <p:ph type="title" hasCustomPrompt="1"/>
          </p:nvPr>
        </p:nvSpPr>
        <p:spPr>
          <a:xfrm>
            <a:off x="555244" y="0"/>
            <a:ext cx="4083304" cy="1800493"/>
          </a:xfrm>
          <a:prstGeom prst="rect">
            <a:avLst/>
          </a:prstGeom>
        </p:spPr>
        <p:txBody>
          <a:bodyPr lIns="146304" tIns="420624" rIns="146304" rtlCol="0"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fr-FR" noProof="0"/>
              <a:t>Cliquez pour modifier le style du titre du masque</a:t>
            </a:r>
          </a:p>
        </p:txBody>
      </p:sp>
      <p:sp>
        <p:nvSpPr>
          <p:cNvPr id="12" name="Espace réservé du texte 8"/>
          <p:cNvSpPr>
            <a:spLocks noGrp="1"/>
          </p:cNvSpPr>
          <p:nvPr>
            <p:ph type="body" sz="quarter" idx="12" hasCustomPrompt="1"/>
          </p:nvPr>
        </p:nvSpPr>
        <p:spPr>
          <a:xfrm>
            <a:off x="6096000" y="2697329"/>
            <a:ext cx="5671764" cy="1705723"/>
          </a:xfrm>
        </p:spPr>
        <p:txBody>
          <a:bodyPr rtlCol="0"/>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texte 8"/>
          <p:cNvSpPr>
            <a:spLocks noGrp="1"/>
          </p:cNvSpPr>
          <p:nvPr>
            <p:ph type="body" sz="quarter" idx="13" hasCustomPrompt="1"/>
          </p:nvPr>
        </p:nvSpPr>
        <p:spPr>
          <a:xfrm>
            <a:off x="6096000" y="4975558"/>
            <a:ext cx="5671764" cy="1705723"/>
          </a:xfrm>
        </p:spPr>
        <p:txBody>
          <a:bodyPr rtlCol="0"/>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261492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ption claire 1_Quote CENTRÉE">
    <p:spTree>
      <p:nvGrpSpPr>
        <p:cNvPr id="1" name=""/>
        <p:cNvGrpSpPr/>
        <p:nvPr/>
      </p:nvGrpSpPr>
      <p:grpSpPr>
        <a:xfrm>
          <a:off x="0" y="0"/>
          <a:ext cx="0" cy="0"/>
          <a:chOff x="0" y="0"/>
          <a:chExt cx="0" cy="0"/>
        </a:xfrm>
      </p:grpSpPr>
      <p:sp>
        <p:nvSpPr>
          <p:cNvPr id="9" name="Zone de texte 8"/>
          <p:cNvSpPr txBox="1"/>
          <p:nvPr userDrawn="1"/>
        </p:nvSpPr>
        <p:spPr>
          <a:xfrm>
            <a:off x="5648960" y="419100"/>
            <a:ext cx="894080" cy="3631763"/>
          </a:xfrm>
          <a:prstGeom prst="rect">
            <a:avLst/>
          </a:prstGeom>
          <a:noFill/>
        </p:spPr>
        <p:txBody>
          <a:bodyPr wrap="square" rtlCol="0">
            <a:spAutoFit/>
          </a:bodyPr>
          <a:lstStyle/>
          <a:p>
            <a:pPr rtl="0"/>
            <a:r>
              <a:rPr lang="fr-FR" sz="11500" noProof="0" dirty="0">
                <a:solidFill>
                  <a:schemeClr val="accent4"/>
                </a:solidFill>
                <a:latin typeface="Arial Black" panose="020B0A04020102020204" pitchFamily="34" charset="0"/>
              </a:rPr>
              <a:t>« </a:t>
            </a:r>
            <a:endParaRPr lang="fr-FR" sz="2800" noProof="0" dirty="0">
              <a:solidFill>
                <a:schemeClr val="accent4"/>
              </a:solidFill>
            </a:endParaRPr>
          </a:p>
        </p:txBody>
      </p:sp>
      <p:sp>
        <p:nvSpPr>
          <p:cNvPr id="5" name="Espace réservé au texte 2"/>
          <p:cNvSpPr>
            <a:spLocks noGrp="1"/>
          </p:cNvSpPr>
          <p:nvPr>
            <p:ph type="body" sz="quarter" idx="14" hasCustomPrompt="1"/>
          </p:nvPr>
        </p:nvSpPr>
        <p:spPr>
          <a:xfrm>
            <a:off x="3408362" y="5335071"/>
            <a:ext cx="8097838" cy="369332"/>
          </a:xfrm>
        </p:spPr>
        <p:txBody>
          <a:bodyPr rtlCol="0"/>
          <a:lstStyle>
            <a:lvl1pPr algn="r">
              <a:spcBef>
                <a:spcPts val="0"/>
              </a:spcBef>
              <a:defRPr sz="2000">
                <a:solidFill>
                  <a:schemeClr val="tx2"/>
                </a:solidFill>
              </a:defRPr>
            </a:lvl1pPr>
            <a:lvl2pPr algn="r">
              <a:defRPr>
                <a:solidFill>
                  <a:schemeClr val="bg1"/>
                </a:solidFill>
              </a:defRPr>
            </a:lvl2pPr>
          </a:lstStyle>
          <a:p>
            <a:pPr lvl="0" rtl="0"/>
            <a:r>
              <a:rPr lang="fr-FR" noProof="0"/>
              <a:t>— Nom et société / source ici</a:t>
            </a:r>
          </a:p>
        </p:txBody>
      </p:sp>
      <p:sp>
        <p:nvSpPr>
          <p:cNvPr id="6" name="Espace réservé au texte 7"/>
          <p:cNvSpPr>
            <a:spLocks noGrp="1"/>
          </p:cNvSpPr>
          <p:nvPr>
            <p:ph type="body" sz="quarter" idx="13" hasCustomPrompt="1"/>
          </p:nvPr>
        </p:nvSpPr>
        <p:spPr>
          <a:xfrm>
            <a:off x="304800" y="2884235"/>
            <a:ext cx="11658600" cy="1089529"/>
          </a:xfrm>
        </p:spPr>
        <p:txBody>
          <a:bodyPr rtlCol="0"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rtl="0"/>
            <a:r>
              <a:rPr lang="fr-FR" noProof="0"/>
              <a:t>« CITATION ».</a:t>
            </a:r>
          </a:p>
          <a:p>
            <a:pPr lvl="1" rtl="0"/>
            <a:r>
              <a:rPr lang="fr-FR" noProof="0"/>
              <a:t>GRAS</a:t>
            </a:r>
          </a:p>
        </p:txBody>
      </p:sp>
      <p:sp>
        <p:nvSpPr>
          <p:cNvPr id="7" name="Espace réservé au numéro de diapositive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fr-FR" noProof="0" smtClean="0"/>
              <a:pPr rtl="0"/>
              <a:t>‹N°›</a:t>
            </a:fld>
            <a:endParaRPr lang="fr-FR" noProof="0" dirty="0"/>
          </a:p>
        </p:txBody>
      </p:sp>
    </p:spTree>
    <p:extLst>
      <p:ext uri="{BB962C8B-B14F-4D97-AF65-F5344CB8AC3E}">
        <p14:creationId xmlns:p14="http://schemas.microsoft.com/office/powerpoint/2010/main" val="343614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0_TITLE OU TRANSITION">
    <p:spTree>
      <p:nvGrpSpPr>
        <p:cNvPr id="1" name=""/>
        <p:cNvGrpSpPr/>
        <p:nvPr/>
      </p:nvGrpSpPr>
      <p:grpSpPr>
        <a:xfrm>
          <a:off x="0" y="0"/>
          <a:ext cx="0" cy="0"/>
          <a:chOff x="0" y="0"/>
          <a:chExt cx="0" cy="0"/>
        </a:xfrm>
      </p:grpSpPr>
      <p:sp>
        <p:nvSpPr>
          <p:cNvPr id="18" name="Ovale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e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e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e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re 1"/>
          <p:cNvSpPr>
            <a:spLocks noGrp="1"/>
          </p:cNvSpPr>
          <p:nvPr>
            <p:ph type="ctrTitle" hasCustomPrompt="1"/>
          </p:nvPr>
        </p:nvSpPr>
        <p:spPr>
          <a:xfrm>
            <a:off x="1219939" y="2240230"/>
            <a:ext cx="9107555" cy="2308324"/>
          </a:xfrm>
          <a:prstGeom prst="rect">
            <a:avLst/>
          </a:prstGeom>
          <a:noFill/>
        </p:spPr>
        <p:txBody>
          <a:bodyPr rtlCol="0"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pPr rtl="0"/>
            <a:r>
              <a:rPr lang="fr-FR" noProof="0"/>
              <a:t>CLIQUEZ POUR MODIFIER LE TITRE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DE BASE BOUÉE">
    <p:spTree>
      <p:nvGrpSpPr>
        <p:cNvPr id="1" name=""/>
        <p:cNvGrpSpPr/>
        <p:nvPr/>
      </p:nvGrpSpPr>
      <p:grpSpPr>
        <a:xfrm>
          <a:off x="0" y="0"/>
          <a:ext cx="0" cy="0"/>
          <a:chOff x="0" y="0"/>
          <a:chExt cx="0" cy="0"/>
        </a:xfrm>
      </p:grpSpPr>
      <p:sp>
        <p:nvSpPr>
          <p:cNvPr id="7" name="Ovale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hasCustomPrompt="1"/>
          </p:nvPr>
        </p:nvSpPr>
        <p:spPr>
          <a:xfrm>
            <a:off x="3448777" y="2476212"/>
            <a:ext cx="5208335" cy="1846659"/>
          </a:xfrm>
          <a:prstGeom prst="rect">
            <a:avLst/>
          </a:prstGeom>
        </p:spPr>
        <p:txBody>
          <a:bodyPr rtlCol="0" anchor="ctr"/>
          <a:lstStyle>
            <a:lvl1pPr algn="ctr">
              <a:lnSpc>
                <a:spcPct val="95000"/>
              </a:lnSpc>
              <a:defRPr sz="4000">
                <a:solidFill>
                  <a:schemeClr val="tx1"/>
                </a:solidFill>
              </a:defRPr>
            </a:lvl1pPr>
          </a:lstStyle>
          <a:p>
            <a:pPr rtl="0"/>
            <a:r>
              <a:rPr lang="fr-FR" noProof="0"/>
              <a:t>CLIQUEZ POUR MODIFIER LE TITRE</a:t>
            </a:r>
          </a:p>
        </p:txBody>
      </p:sp>
      <p:sp>
        <p:nvSpPr>
          <p:cNvPr id="9" name="poin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foncée 3_Quote ALIGNÉ À GAUCHE">
    <p:spTree>
      <p:nvGrpSpPr>
        <p:cNvPr id="1" name=""/>
        <p:cNvGrpSpPr/>
        <p:nvPr/>
      </p:nvGrpSpPr>
      <p:grpSpPr>
        <a:xfrm>
          <a:off x="0" y="0"/>
          <a:ext cx="0" cy="0"/>
          <a:chOff x="0" y="0"/>
          <a:chExt cx="0" cy="0"/>
        </a:xfrm>
      </p:grpSpPr>
      <p:sp>
        <p:nvSpPr>
          <p:cNvPr id="8" name="Espace réservé au texte 7"/>
          <p:cNvSpPr>
            <a:spLocks noGrp="1"/>
          </p:cNvSpPr>
          <p:nvPr>
            <p:ph type="body" sz="quarter" idx="13" hasCustomPrompt="1"/>
          </p:nvPr>
        </p:nvSpPr>
        <p:spPr>
          <a:xfrm>
            <a:off x="304800" y="2884235"/>
            <a:ext cx="11658600" cy="1089529"/>
          </a:xfrm>
        </p:spPr>
        <p:txBody>
          <a:bodyPr rtlCol="0"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rtl="0"/>
            <a:r>
              <a:rPr lang="fr-FR" noProof="0"/>
              <a:t>« CITATION ».</a:t>
            </a:r>
          </a:p>
          <a:p>
            <a:pPr lvl="1" rtl="0"/>
            <a:r>
              <a:rPr lang="fr-FR" noProof="0"/>
              <a:t> GRAS</a:t>
            </a:r>
          </a:p>
        </p:txBody>
      </p:sp>
      <p:sp>
        <p:nvSpPr>
          <p:cNvPr id="7" name="Forme libre : Form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au texte 2"/>
          <p:cNvSpPr>
            <a:spLocks noGrp="1"/>
          </p:cNvSpPr>
          <p:nvPr>
            <p:ph type="body" sz="quarter" idx="14" hasCustomPrompt="1"/>
          </p:nvPr>
        </p:nvSpPr>
        <p:spPr>
          <a:xfrm>
            <a:off x="3865562" y="5276808"/>
            <a:ext cx="8097838" cy="369332"/>
          </a:xfrm>
        </p:spPr>
        <p:txBody>
          <a:bodyPr rtlCol="0"/>
          <a:lstStyle>
            <a:lvl1pPr algn="r">
              <a:spcBef>
                <a:spcPts val="0"/>
              </a:spcBef>
              <a:defRPr sz="2000">
                <a:solidFill>
                  <a:schemeClr val="bg1"/>
                </a:solidFill>
              </a:defRPr>
            </a:lvl1pPr>
            <a:lvl2pPr algn="r">
              <a:defRPr>
                <a:solidFill>
                  <a:schemeClr val="bg1"/>
                </a:solidFill>
              </a:defRPr>
            </a:lvl2pPr>
          </a:lstStyle>
          <a:p>
            <a:pPr lvl="0" rtl="0"/>
            <a:r>
              <a:rPr lang="fr-FR" noProof="0"/>
              <a:t>— Nom et société / source ici</a:t>
            </a:r>
          </a:p>
        </p:txBody>
      </p:sp>
    </p:spTree>
    <p:extLst>
      <p:ext uri="{BB962C8B-B14F-4D97-AF65-F5344CB8AC3E}">
        <p14:creationId xmlns:p14="http://schemas.microsoft.com/office/powerpoint/2010/main" val="3266280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foncée 1_Quote CENTRÉE">
    <p:spTree>
      <p:nvGrpSpPr>
        <p:cNvPr id="1" name=""/>
        <p:cNvGrpSpPr/>
        <p:nvPr/>
      </p:nvGrpSpPr>
      <p:grpSpPr>
        <a:xfrm>
          <a:off x="0" y="0"/>
          <a:ext cx="0" cy="0"/>
          <a:chOff x="0" y="0"/>
          <a:chExt cx="0" cy="0"/>
        </a:xfrm>
      </p:grpSpPr>
      <p:sp>
        <p:nvSpPr>
          <p:cNvPr id="8" name="Espace réservé au texte 7"/>
          <p:cNvSpPr>
            <a:spLocks noGrp="1"/>
          </p:cNvSpPr>
          <p:nvPr>
            <p:ph type="body" sz="quarter" idx="13" hasCustomPrompt="1"/>
          </p:nvPr>
        </p:nvSpPr>
        <p:spPr>
          <a:xfrm>
            <a:off x="304800" y="2884235"/>
            <a:ext cx="11658600" cy="1089529"/>
          </a:xfrm>
        </p:spPr>
        <p:txBody>
          <a:bodyPr rtlCol="0"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rtl="0"/>
            <a:r>
              <a:rPr lang="fr-FR" noProof="0"/>
              <a:t>« CITATION ».</a:t>
            </a:r>
          </a:p>
          <a:p>
            <a:pPr lvl="1" rtl="0"/>
            <a:r>
              <a:rPr lang="fr-FR" noProof="0"/>
              <a:t>GRAS</a:t>
            </a:r>
          </a:p>
        </p:txBody>
      </p:sp>
      <p:sp>
        <p:nvSpPr>
          <p:cNvPr id="7" name="Forme libre : Form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Espace réservé au texte 2"/>
          <p:cNvSpPr>
            <a:spLocks noGrp="1"/>
          </p:cNvSpPr>
          <p:nvPr>
            <p:ph type="body" sz="quarter" idx="14" hasCustomPrompt="1"/>
          </p:nvPr>
        </p:nvSpPr>
        <p:spPr>
          <a:xfrm>
            <a:off x="3865562" y="5276808"/>
            <a:ext cx="8097838" cy="369332"/>
          </a:xfrm>
        </p:spPr>
        <p:txBody>
          <a:bodyPr rtlCol="0"/>
          <a:lstStyle>
            <a:lvl1pPr algn="r">
              <a:spcBef>
                <a:spcPts val="0"/>
              </a:spcBef>
              <a:defRPr sz="2000">
                <a:solidFill>
                  <a:schemeClr val="bg1"/>
                </a:solidFill>
              </a:defRPr>
            </a:lvl1pPr>
            <a:lvl2pPr algn="r">
              <a:defRPr>
                <a:solidFill>
                  <a:schemeClr val="bg1"/>
                </a:solidFill>
              </a:defRPr>
            </a:lvl2pPr>
          </a:lstStyle>
          <a:p>
            <a:pPr lvl="0" rtl="0"/>
            <a:r>
              <a:rPr lang="fr-FR" noProof="0"/>
              <a:t>— Nom et société / source ici</a:t>
            </a:r>
          </a:p>
        </p:txBody>
      </p:sp>
    </p:spTree>
    <p:extLst>
      <p:ext uri="{BB962C8B-B14F-4D97-AF65-F5344CB8AC3E}">
        <p14:creationId xmlns:p14="http://schemas.microsoft.com/office/powerpoint/2010/main" val="303163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4997E989-D798-4C62-8E93-3D2D613C2488}" type="slidenum">
              <a:rPr lang="fr-FR" noProof="0" smtClean="0"/>
              <a:pPr rtl="0"/>
              <a:t>‹N°›</a:t>
            </a:fld>
            <a:endParaRPr lang="fr-FR" noProof="0"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581620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allout avec une petite non-puce">
    <p:spTree>
      <p:nvGrpSpPr>
        <p:cNvPr id="1" name=""/>
        <p:cNvGrpSpPr/>
        <p:nvPr/>
      </p:nvGrpSpPr>
      <p:grpSpPr>
        <a:xfrm>
          <a:off x="0" y="0"/>
          <a:ext cx="0" cy="0"/>
          <a:chOff x="0" y="0"/>
          <a:chExt cx="0" cy="0"/>
        </a:xfrm>
      </p:grpSpPr>
      <p:sp>
        <p:nvSpPr>
          <p:cNvPr id="14" name="Forme libre : Form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Espace réservé au texte 3"/>
          <p:cNvSpPr>
            <a:spLocks noGrp="1"/>
          </p:cNvSpPr>
          <p:nvPr>
            <p:ph type="body" sz="quarter" idx="10" hasCustomPrompt="1"/>
          </p:nvPr>
        </p:nvSpPr>
        <p:spPr>
          <a:xfrm>
            <a:off x="6096000" y="431800"/>
            <a:ext cx="5371038" cy="2264723"/>
          </a:xfrm>
        </p:spPr>
        <p:txBody>
          <a:bodyPr wrap="square" lIns="146304" rIns="146304"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fr-FR" noProof="0"/>
              <a:t>Une brève introduction</a:t>
            </a:r>
            <a:br>
              <a:rPr lang="fr-FR" noProof="0"/>
            </a:br>
            <a:r>
              <a:rPr lang="fr-FR" noProof="0"/>
              <a:t>aux données, en révélant</a:t>
            </a:r>
            <a:br>
              <a:rPr lang="fr-FR" noProof="0"/>
            </a:br>
            <a:r>
              <a:rPr lang="fr-FR" noProof="0"/>
              <a:t>les points une par une vous permettra d’améliorer la compréhension.</a:t>
            </a:r>
          </a:p>
        </p:txBody>
      </p:sp>
      <p:sp>
        <p:nvSpPr>
          <p:cNvPr id="9" name="Espace réservé du texte 8"/>
          <p:cNvSpPr>
            <a:spLocks noGrp="1"/>
          </p:cNvSpPr>
          <p:nvPr>
            <p:ph type="body" sz="quarter" idx="11" hasCustomPrompt="1"/>
          </p:nvPr>
        </p:nvSpPr>
        <p:spPr>
          <a:xfrm>
            <a:off x="293687" y="3436331"/>
            <a:ext cx="2286000" cy="1802032"/>
          </a:xfrm>
        </p:spPr>
        <p:txBody>
          <a:bodyPr lIns="182880" tIns="146304" rIns="182880" rtlCol="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Titre 6"/>
          <p:cNvSpPr>
            <a:spLocks noGrp="1"/>
          </p:cNvSpPr>
          <p:nvPr>
            <p:ph type="title" hasCustomPrompt="1"/>
          </p:nvPr>
        </p:nvSpPr>
        <p:spPr>
          <a:xfrm>
            <a:off x="555244" y="0"/>
            <a:ext cx="4083304" cy="1800493"/>
          </a:xfrm>
          <a:prstGeom prst="rect">
            <a:avLst/>
          </a:prstGeom>
        </p:spPr>
        <p:txBody>
          <a:bodyPr lIns="146304" tIns="420624" rIns="146304" rtlCol="0"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fr-FR" noProof="0"/>
              <a:t>Cliquez pour modifier le style du titre du masque</a:t>
            </a:r>
          </a:p>
        </p:txBody>
      </p:sp>
      <p:sp>
        <p:nvSpPr>
          <p:cNvPr id="12" name="Espace réservé du texte 8"/>
          <p:cNvSpPr>
            <a:spLocks noGrp="1"/>
          </p:cNvSpPr>
          <p:nvPr>
            <p:ph type="body" sz="quarter" idx="12" hasCustomPrompt="1"/>
          </p:nvPr>
        </p:nvSpPr>
        <p:spPr>
          <a:xfrm>
            <a:off x="2661017" y="3436331"/>
            <a:ext cx="2286000" cy="1750736"/>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texte 8"/>
          <p:cNvSpPr>
            <a:spLocks noGrp="1"/>
          </p:cNvSpPr>
          <p:nvPr>
            <p:ph type="body" sz="quarter" idx="13" hasCustomPrompt="1"/>
          </p:nvPr>
        </p:nvSpPr>
        <p:spPr>
          <a:xfrm>
            <a:off x="5028347" y="3436331"/>
            <a:ext cx="2286000" cy="1750736"/>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texte 8"/>
          <p:cNvSpPr>
            <a:spLocks noGrp="1"/>
          </p:cNvSpPr>
          <p:nvPr>
            <p:ph type="body" sz="quarter" idx="14" hasCustomPrompt="1"/>
          </p:nvPr>
        </p:nvSpPr>
        <p:spPr>
          <a:xfrm>
            <a:off x="7395677" y="3436331"/>
            <a:ext cx="2286000" cy="1802032"/>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5" name="Espace réservé du texte 8"/>
          <p:cNvSpPr>
            <a:spLocks noGrp="1"/>
          </p:cNvSpPr>
          <p:nvPr>
            <p:ph type="body" sz="quarter" idx="15" hasCustomPrompt="1"/>
          </p:nvPr>
        </p:nvSpPr>
        <p:spPr>
          <a:xfrm>
            <a:off x="9763006" y="3436331"/>
            <a:ext cx="2286000" cy="1750736"/>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numéro de diapositive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fr-FR" noProof="0" smtClean="0"/>
              <a:pPr rtl="0"/>
              <a:t>‹N°›</a:t>
            </a:fld>
            <a:endParaRPr lang="fr-FR" noProof="0" dirty="0"/>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50-50 Disposition photos à droite">
    <p:spTree>
      <p:nvGrpSpPr>
        <p:cNvPr id="1" name=""/>
        <p:cNvGrpSpPr/>
        <p:nvPr/>
      </p:nvGrpSpPr>
      <p:grpSpPr>
        <a:xfrm>
          <a:off x="0" y="0"/>
          <a:ext cx="0" cy="0"/>
          <a:chOff x="0" y="0"/>
          <a:chExt cx="0" cy="0"/>
        </a:xfrm>
      </p:grpSpPr>
      <p:sp>
        <p:nvSpPr>
          <p:cNvPr id="5" name="Espace réservé à l’image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rtlCol="0" anchor="ctr" anchorCtr="0">
            <a:noAutofit/>
          </a:bodyPr>
          <a:lstStyle>
            <a:lvl1pPr marL="0" indent="0" algn="ctr">
              <a:buNone/>
              <a:defRPr sz="3600" b="1" cap="none" baseline="0">
                <a:solidFill>
                  <a:srgbClr val="FFC000"/>
                </a:solidFill>
                <a:latin typeface="+mn-lt"/>
              </a:defRPr>
            </a:lvl1pPr>
          </a:lstStyle>
          <a:p>
            <a:pPr rtl="0"/>
            <a:r>
              <a:rPr lang="fr-FR" noProof="0" dirty="0"/>
              <a:t>Cliquez sur l'icône pour ajouter des images ou rendez-vous en ligne à...</a:t>
            </a:r>
          </a:p>
        </p:txBody>
      </p:sp>
      <p:sp>
        <p:nvSpPr>
          <p:cNvPr id="6" name="Espace réservé au contenu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fr-FR" noProof="0"/>
              <a:t>N°</a:t>
            </a:r>
          </a:p>
        </p:txBody>
      </p:sp>
      <p:sp>
        <p:nvSpPr>
          <p:cNvPr id="8" name="Espace réservé au texte 6"/>
          <p:cNvSpPr>
            <a:spLocks noGrp="1"/>
          </p:cNvSpPr>
          <p:nvPr>
            <p:ph type="body" sz="quarter" idx="11" hasCustomPrompt="1"/>
          </p:nvPr>
        </p:nvSpPr>
        <p:spPr>
          <a:xfrm>
            <a:off x="0" y="3428050"/>
            <a:ext cx="6129304" cy="3169586"/>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au texte 2"/>
          <p:cNvSpPr>
            <a:spLocks noGrp="1"/>
          </p:cNvSpPr>
          <p:nvPr>
            <p:ph type="body" sz="quarter" idx="19" hasCustomPrompt="1"/>
          </p:nvPr>
        </p:nvSpPr>
        <p:spPr>
          <a:xfrm>
            <a:off x="0" y="1554163"/>
            <a:ext cx="6096000" cy="1089529"/>
          </a:xfrm>
        </p:spPr>
        <p:txBody>
          <a:bodyPr rtlCol="0"/>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fr-FR" noProof="0"/>
              <a:t>Modifiez les styles du texte du masque</a:t>
            </a:r>
          </a:p>
        </p:txBody>
      </p:sp>
      <p:sp>
        <p:nvSpPr>
          <p:cNvPr id="10" name="Espace réservé du numéro de diapositive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pPr rtl="0"/>
            <a:fld id="{4997E989-D798-4C62-8E93-3D2D613C2488}" type="slidenum">
              <a:rPr lang="fr-FR" noProof="0" smtClean="0"/>
              <a:pPr rtl="0"/>
              <a:t>‹N°›</a:t>
            </a:fld>
            <a:endParaRPr lang="fr-FR" noProof="0" dirty="0"/>
          </a:p>
        </p:txBody>
      </p:sp>
    </p:spTree>
    <p:extLst>
      <p:ext uri="{BB962C8B-B14F-4D97-AF65-F5344CB8AC3E}">
        <p14:creationId xmlns:p14="http://schemas.microsoft.com/office/powerpoint/2010/main" val="1465193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50-50 disposition de photo à gauche avec du texte">
    <p:spTree>
      <p:nvGrpSpPr>
        <p:cNvPr id="1" name=""/>
        <p:cNvGrpSpPr/>
        <p:nvPr/>
      </p:nvGrpSpPr>
      <p:grpSpPr>
        <a:xfrm>
          <a:off x="0" y="0"/>
          <a:ext cx="0" cy="0"/>
          <a:chOff x="0" y="0"/>
          <a:chExt cx="0" cy="0"/>
        </a:xfrm>
      </p:grpSpPr>
      <p:sp>
        <p:nvSpPr>
          <p:cNvPr id="5" name="Espace réservé à l’image 4"/>
          <p:cNvSpPr>
            <a:spLocks noGrp="1"/>
          </p:cNvSpPr>
          <p:nvPr>
            <p:ph type="pic" sz="quarter" idx="10" hasCustomPrompt="1"/>
          </p:nvPr>
        </p:nvSpPr>
        <p:spPr bwMode="ltGray">
          <a:xfrm>
            <a:off x="0" y="0"/>
            <a:ext cx="6094444" cy="6856100"/>
          </a:xfrm>
          <a:blipFill>
            <a:blip r:embed="rId2"/>
            <a:srcRect/>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fr-FR" noProof="0" dirty="0"/>
              <a:t>Cliquez sur l’icône pour ajouter une image</a:t>
            </a:r>
          </a:p>
        </p:txBody>
      </p:sp>
      <p:sp>
        <p:nvSpPr>
          <p:cNvPr id="8" name="Espace réservé au texte 6"/>
          <p:cNvSpPr>
            <a:spLocks noGrp="1"/>
          </p:cNvSpPr>
          <p:nvPr>
            <p:ph type="body" sz="quarter" idx="11" hasCustomPrompt="1"/>
          </p:nvPr>
        </p:nvSpPr>
        <p:spPr>
          <a:xfrm>
            <a:off x="6180534" y="3429000"/>
            <a:ext cx="6011466" cy="3169586"/>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au texte 2"/>
          <p:cNvSpPr>
            <a:spLocks noGrp="1"/>
          </p:cNvSpPr>
          <p:nvPr>
            <p:ph type="body" sz="quarter" idx="19" hasCustomPrompt="1"/>
          </p:nvPr>
        </p:nvSpPr>
        <p:spPr>
          <a:xfrm>
            <a:off x="6180534" y="1554163"/>
            <a:ext cx="5791200" cy="1089529"/>
          </a:xfrm>
        </p:spPr>
        <p:txBody>
          <a:bodyPr rtlCol="0"/>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fr-FR" noProof="0"/>
              <a:t>Modifiez les styles du texte du masque</a:t>
            </a:r>
          </a:p>
        </p:txBody>
      </p:sp>
      <p:sp>
        <p:nvSpPr>
          <p:cNvPr id="11" name="Espace réservé au contenu 2"/>
          <p:cNvSpPr>
            <a:spLocks noGrp="1"/>
          </p:cNvSpPr>
          <p:nvPr>
            <p:ph idx="18" hasCustomPrompt="1"/>
          </p:nvPr>
        </p:nvSpPr>
        <p:spPr>
          <a:xfrm>
            <a:off x="77433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fr-FR" noProof="0"/>
              <a:t>N°</a:t>
            </a:r>
          </a:p>
        </p:txBody>
      </p:sp>
      <p:sp>
        <p:nvSpPr>
          <p:cNvPr id="12" name="Espace réservé du numéro de diapositive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fr-FR" noProof="0" smtClean="0"/>
              <a:pPr rtl="0"/>
              <a:t>‹N°›</a:t>
            </a:fld>
            <a:endParaRPr lang="fr-FR" noProof="0" dirty="0"/>
          </a:p>
        </p:txBody>
      </p:sp>
    </p:spTree>
    <p:extLst>
      <p:ext uri="{BB962C8B-B14F-4D97-AF65-F5344CB8AC3E}">
        <p14:creationId xmlns:p14="http://schemas.microsoft.com/office/powerpoint/2010/main" val="24176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50-50 disposition de photo à gauche avec du texte">
    <p:spTree>
      <p:nvGrpSpPr>
        <p:cNvPr id="1" name=""/>
        <p:cNvGrpSpPr/>
        <p:nvPr/>
      </p:nvGrpSpPr>
      <p:grpSpPr>
        <a:xfrm>
          <a:off x="0" y="0"/>
          <a:ext cx="0" cy="0"/>
          <a:chOff x="0" y="0"/>
          <a:chExt cx="0" cy="0"/>
        </a:xfrm>
      </p:grpSpPr>
      <p:sp>
        <p:nvSpPr>
          <p:cNvPr id="5" name="Espace réservé à l’image 4"/>
          <p:cNvSpPr>
            <a:spLocks noGrp="1"/>
          </p:cNvSpPr>
          <p:nvPr>
            <p:ph type="pic" sz="quarter" idx="10" hasCustomPrompt="1"/>
          </p:nvPr>
        </p:nvSpPr>
        <p:spPr bwMode="ltGray">
          <a:xfrm flipH="1">
            <a:off x="0" y="0"/>
            <a:ext cx="6094444" cy="6856100"/>
          </a:xfrm>
          <a:blipFill>
            <a:blip r:embed="rId2"/>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fr-FR" noProof="0" dirty="0"/>
              <a:t>Cliquez sur l’icône pour ajouter une image</a:t>
            </a:r>
          </a:p>
        </p:txBody>
      </p:sp>
      <p:sp>
        <p:nvSpPr>
          <p:cNvPr id="7" name="Espace réservé au texte 6"/>
          <p:cNvSpPr>
            <a:spLocks noGrp="1"/>
          </p:cNvSpPr>
          <p:nvPr>
            <p:ph type="body" sz="quarter" idx="11" hasCustomPrompt="1"/>
          </p:nvPr>
        </p:nvSpPr>
        <p:spPr>
          <a:xfrm>
            <a:off x="6138266" y="3457545"/>
            <a:ext cx="6053733" cy="3169586"/>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au texte 2"/>
          <p:cNvSpPr>
            <a:spLocks noGrp="1"/>
          </p:cNvSpPr>
          <p:nvPr>
            <p:ph type="body" sz="quarter" idx="19" hasCustomPrompt="1"/>
          </p:nvPr>
        </p:nvSpPr>
        <p:spPr>
          <a:xfrm>
            <a:off x="6138267" y="1554164"/>
            <a:ext cx="5875734" cy="535531"/>
          </a:xfrm>
        </p:spPr>
        <p:txBody>
          <a:bodyPr rtlCol="0"/>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fr-FR" noProof="0"/>
              <a:t>Disposition de photo 50/50</a:t>
            </a:r>
          </a:p>
        </p:txBody>
      </p:sp>
      <p:sp>
        <p:nvSpPr>
          <p:cNvPr id="9" name="Espace réservé du numéro de diapositive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fr-FR" noProof="0" smtClean="0"/>
              <a:pPr rtl="0"/>
              <a:t>‹N°›</a:t>
            </a:fld>
            <a:endParaRPr lang="fr-FR" noProof="0" dirty="0"/>
          </a:p>
        </p:txBody>
      </p:sp>
    </p:spTree>
    <p:extLst>
      <p:ext uri="{BB962C8B-B14F-4D97-AF65-F5344CB8AC3E}">
        <p14:creationId xmlns:p14="http://schemas.microsoft.com/office/powerpoint/2010/main" val="1628884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50-50 disposition de photo à gauche avec du texte">
    <p:spTree>
      <p:nvGrpSpPr>
        <p:cNvPr id="1" name=""/>
        <p:cNvGrpSpPr/>
        <p:nvPr/>
      </p:nvGrpSpPr>
      <p:grpSpPr>
        <a:xfrm>
          <a:off x="0" y="0"/>
          <a:ext cx="0" cy="0"/>
          <a:chOff x="0" y="0"/>
          <a:chExt cx="0" cy="0"/>
        </a:xfrm>
      </p:grpSpPr>
      <p:sp>
        <p:nvSpPr>
          <p:cNvPr id="5" name="Espace réservé à l’image 4"/>
          <p:cNvSpPr>
            <a:spLocks noGrp="1"/>
          </p:cNvSpPr>
          <p:nvPr>
            <p:ph type="pic" sz="quarter" idx="10" hasCustomPrompt="1"/>
          </p:nvPr>
        </p:nvSpPr>
        <p:spPr bwMode="ltGray">
          <a:xfrm flipH="1">
            <a:off x="-1" y="0"/>
            <a:ext cx="6094444" cy="6856100"/>
          </a:xfrm>
          <a:blipFill>
            <a:blip r:embed="rId2"/>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fr-FR" noProof="0" dirty="0"/>
              <a:t>Cliquez sur l’icône pour ajouter une image</a:t>
            </a:r>
          </a:p>
        </p:txBody>
      </p:sp>
      <p:sp>
        <p:nvSpPr>
          <p:cNvPr id="7" name="Espace réservé au texte 6"/>
          <p:cNvSpPr>
            <a:spLocks noGrp="1"/>
          </p:cNvSpPr>
          <p:nvPr>
            <p:ph type="body" sz="quarter" idx="11" hasCustomPrompt="1"/>
          </p:nvPr>
        </p:nvSpPr>
        <p:spPr>
          <a:xfrm>
            <a:off x="6096000" y="2107099"/>
            <a:ext cx="6096000" cy="2643801"/>
          </a:xfrm>
        </p:spPr>
        <p:txBody>
          <a:bodyPr rtlCol="0"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numéro de diapositive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fr-FR" noProof="0" smtClean="0"/>
              <a:pPr rtl="0"/>
              <a:t>‹N°›</a:t>
            </a:fld>
            <a:endParaRPr lang="fr-FR" noProof="0" dirty="0"/>
          </a:p>
        </p:txBody>
      </p:sp>
    </p:spTree>
    <p:extLst>
      <p:ext uri="{BB962C8B-B14F-4D97-AF65-F5344CB8AC3E}">
        <p14:creationId xmlns:p14="http://schemas.microsoft.com/office/powerpoint/2010/main" val="3806054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allout avec une petite non-puce">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Espace réservé au texte 3"/>
          <p:cNvSpPr>
            <a:spLocks noGrp="1"/>
          </p:cNvSpPr>
          <p:nvPr>
            <p:ph type="body" sz="quarter" idx="10" hasCustomPrompt="1"/>
          </p:nvPr>
        </p:nvSpPr>
        <p:spPr>
          <a:xfrm>
            <a:off x="269240" y="3367878"/>
            <a:ext cx="5192775" cy="2264723"/>
          </a:xfrm>
        </p:spPr>
        <p:txBody>
          <a:bodyPr wrap="square"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fr-FR" noProof="0"/>
              <a:t>Une brève introduction</a:t>
            </a:r>
            <a:br>
              <a:rPr lang="fr-FR" noProof="0"/>
            </a:br>
            <a:r>
              <a:rPr lang="fr-FR" noProof="0"/>
              <a:t>aux données, en révélant</a:t>
            </a:r>
            <a:br>
              <a:rPr lang="fr-FR" noProof="0"/>
            </a:br>
            <a:r>
              <a:rPr lang="fr-FR" noProof="0"/>
              <a:t>les points une par une vous permettra d’améliorer la compréhension.</a:t>
            </a:r>
          </a:p>
        </p:txBody>
      </p:sp>
      <p:sp>
        <p:nvSpPr>
          <p:cNvPr id="9" name="Espace réservé du texte 8"/>
          <p:cNvSpPr>
            <a:spLocks noGrp="1"/>
          </p:cNvSpPr>
          <p:nvPr>
            <p:ph type="body" sz="quarter" idx="11" hasCustomPrompt="1"/>
          </p:nvPr>
        </p:nvSpPr>
        <p:spPr>
          <a:xfrm>
            <a:off x="6253316" y="3503950"/>
            <a:ext cx="5671764" cy="1705723"/>
          </a:xfrm>
        </p:spPr>
        <p:txBody>
          <a:bodyPr rtlCol="0"/>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3" name="Espace réservé à l’image 2"/>
          <p:cNvSpPr>
            <a:spLocks noGrp="1"/>
          </p:cNvSpPr>
          <p:nvPr>
            <p:ph type="pic" sz="quarter" idx="12" hasCustomPrompt="1"/>
          </p:nvPr>
        </p:nvSpPr>
        <p:spPr>
          <a:xfrm>
            <a:off x="0" y="0"/>
            <a:ext cx="12192000" cy="2974848"/>
          </a:xfrm>
          <a:blipFill>
            <a:blip r:embed="rId2"/>
            <a:srcRect/>
            <a:stretch>
              <a:fillRect t="-65721" r="-4798" b="-46455"/>
            </a:stretch>
          </a:blipFill>
        </p:spPr>
        <p:txBody>
          <a:bodyPr rtlCol="0" anchor="ctr" anchorCtr="0">
            <a:noAutofit/>
          </a:bodyPr>
          <a:lstStyle/>
          <a:p>
            <a:pPr rtl="0"/>
            <a:r>
              <a:rPr lang="fr-FR" noProof="0" dirty="0"/>
              <a:t>Cliquez sur l’icône pour ajouter une image</a:t>
            </a:r>
          </a:p>
        </p:txBody>
      </p:sp>
      <p:sp>
        <p:nvSpPr>
          <p:cNvPr id="2" name="Titre 1"/>
          <p:cNvSpPr>
            <a:spLocks noGrp="1"/>
          </p:cNvSpPr>
          <p:nvPr>
            <p:ph type="title"/>
          </p:nvPr>
        </p:nvSpPr>
        <p:spPr/>
        <p:txBody>
          <a:bodyPr rtlCol="0"/>
          <a:lstStyle/>
          <a:p>
            <a:pPr rtl="0"/>
            <a:r>
              <a:rPr lang="fr-FR" noProof="0"/>
              <a:t>Modifiez le style du titre</a:t>
            </a:r>
          </a:p>
        </p:txBody>
      </p:sp>
      <p:sp>
        <p:nvSpPr>
          <p:cNvPr id="11" name="Espace réservé du numéro de diapositive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fr-FR" noProof="0" smtClean="0"/>
              <a:pPr rtl="0"/>
              <a:t>‹N°›</a:t>
            </a:fld>
            <a:endParaRPr lang="fr-FR" noProof="0" dirty="0"/>
          </a:p>
        </p:txBody>
      </p:sp>
    </p:spTree>
    <p:extLst>
      <p:ext uri="{BB962C8B-B14F-4D97-AF65-F5344CB8AC3E}">
        <p14:creationId xmlns:p14="http://schemas.microsoft.com/office/powerpoint/2010/main" val="2669198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avec image">
    <p:spTree>
      <p:nvGrpSpPr>
        <p:cNvPr id="1" name=""/>
        <p:cNvGrpSpPr/>
        <p:nvPr/>
      </p:nvGrpSpPr>
      <p:grpSpPr>
        <a:xfrm>
          <a:off x="0" y="0"/>
          <a:ext cx="0" cy="0"/>
          <a:chOff x="0" y="0"/>
          <a:chExt cx="0" cy="0"/>
        </a:xfrm>
      </p:grpSpPr>
      <p:sp>
        <p:nvSpPr>
          <p:cNvPr id="4" name="Espace réservé au numéro de diapositive 3"/>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fr-FR" noProof="0" smtClean="0"/>
              <a:t>‹N°›</a:t>
            </a:fld>
            <a:endParaRPr lang="fr-FR" noProof="0" dirty="0"/>
          </a:p>
        </p:txBody>
      </p:sp>
      <p:sp>
        <p:nvSpPr>
          <p:cNvPr id="3" name="Espace réservé d’image 2"/>
          <p:cNvSpPr>
            <a:spLocks noGrp="1" noChangeAspect="1"/>
          </p:cNvSpPr>
          <p:nvPr>
            <p:ph type="pic" sz="quarter" idx="13" hasCustomPrompt="1"/>
          </p:nvPr>
        </p:nvSpPr>
        <p:spPr>
          <a:xfrm>
            <a:off x="0" y="0"/>
            <a:ext cx="12066954" cy="6858000"/>
          </a:xfrm>
        </p:spPr>
        <p:txBody>
          <a:bodyPr rtlCol="0" anchor="ctr">
            <a:noAutofit/>
          </a:bodyPr>
          <a:lstStyle>
            <a:lvl1pPr algn="ctr">
              <a:defRPr>
                <a:solidFill>
                  <a:schemeClr val="tx2"/>
                </a:solidFill>
              </a:defRPr>
            </a:lvl1pPr>
          </a:lstStyle>
          <a:p>
            <a:pPr rtl="0"/>
            <a:r>
              <a:rPr lang="fr-FR" noProof="0" dirty="0"/>
              <a:t>Cliquez sur l’icône pour ajouter une image</a:t>
            </a:r>
          </a:p>
        </p:txBody>
      </p:sp>
    </p:spTree>
    <p:extLst>
      <p:ext uri="{BB962C8B-B14F-4D97-AF65-F5344CB8AC3E}">
        <p14:creationId xmlns:p14="http://schemas.microsoft.com/office/powerpoint/2010/main" val="1558395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fr-FR" noProof="0" smtClean="0"/>
              <a:t>‹N°›</a:t>
            </a:fld>
            <a:endParaRPr lang="fr-FR" noProof="0" dirty="0"/>
          </a:p>
        </p:txBody>
      </p:sp>
    </p:spTree>
    <p:extLst>
      <p:ext uri="{BB962C8B-B14F-4D97-AF65-F5344CB8AC3E}">
        <p14:creationId xmlns:p14="http://schemas.microsoft.com/office/powerpoint/2010/main" val="3893648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allout avec une petite non-puce">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4" name="Espace réservé au texte 3"/>
          <p:cNvSpPr>
            <a:spLocks noGrp="1"/>
          </p:cNvSpPr>
          <p:nvPr>
            <p:ph type="body" sz="quarter" idx="10" hasCustomPrompt="1"/>
          </p:nvPr>
        </p:nvSpPr>
        <p:spPr>
          <a:xfrm>
            <a:off x="269240" y="3367878"/>
            <a:ext cx="5192775" cy="2264723"/>
          </a:xfrm>
        </p:spPr>
        <p:txBody>
          <a:bodyPr wrap="square"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fr-FR" noProof="0"/>
              <a:t>Une brève introduction</a:t>
            </a:r>
            <a:br>
              <a:rPr lang="fr-FR" noProof="0"/>
            </a:br>
            <a:r>
              <a:rPr lang="fr-FR" noProof="0"/>
              <a:t>aux données, en révélant</a:t>
            </a:r>
            <a:br>
              <a:rPr lang="fr-FR" noProof="0"/>
            </a:br>
            <a:r>
              <a:rPr lang="fr-FR" noProof="0"/>
              <a:t>les points une par une vous permettra d’améliorer la compréhension.</a:t>
            </a:r>
          </a:p>
        </p:txBody>
      </p:sp>
      <p:sp>
        <p:nvSpPr>
          <p:cNvPr id="9" name="Espace réservé du texte 8"/>
          <p:cNvSpPr>
            <a:spLocks noGrp="1"/>
          </p:cNvSpPr>
          <p:nvPr>
            <p:ph type="body" sz="quarter" idx="11" hasCustomPrompt="1"/>
          </p:nvPr>
        </p:nvSpPr>
        <p:spPr>
          <a:xfrm>
            <a:off x="6253316" y="3503950"/>
            <a:ext cx="5671764" cy="1705723"/>
          </a:xfrm>
        </p:spPr>
        <p:txBody>
          <a:bodyPr rtlCol="0"/>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3" name="Espace réservé à l’image 2"/>
          <p:cNvSpPr>
            <a:spLocks noGrp="1"/>
          </p:cNvSpPr>
          <p:nvPr>
            <p:ph type="pic" sz="quarter" idx="12" hasCustomPrompt="1"/>
          </p:nvPr>
        </p:nvSpPr>
        <p:spPr>
          <a:xfrm>
            <a:off x="0" y="0"/>
            <a:ext cx="12192000" cy="2974848"/>
          </a:xfrm>
          <a:blipFill>
            <a:blip r:embed="rId2"/>
            <a:srcRect/>
            <a:stretch>
              <a:fillRect t="-65721" r="-4798" b="-46455"/>
            </a:stretch>
          </a:blipFill>
        </p:spPr>
        <p:txBody>
          <a:bodyPr rtlCol="0" anchor="ctr" anchorCtr="0">
            <a:noAutofit/>
          </a:bodyPr>
          <a:lstStyle/>
          <a:p>
            <a:pPr rtl="0"/>
            <a:r>
              <a:rPr lang="fr-FR" noProof="0" dirty="0"/>
              <a:t>Cliquez sur l’icône pour ajouter une image</a:t>
            </a:r>
          </a:p>
        </p:txBody>
      </p:sp>
      <p:sp>
        <p:nvSpPr>
          <p:cNvPr id="12" name="Zone de texte 11">
            <a:hlinkClick r:id="rId3"/>
            <a:extLst>
              <a:ext uri="{FF2B5EF4-FFF2-40B4-BE49-F238E27FC236}">
                <a16:creationId xmlns:a16="http://schemas.microsoft.com/office/drawing/2014/main" id="{B2DA80A1-9E22-4BFF-8562-466123B36943}"/>
              </a:ext>
            </a:extLst>
          </p:cNvPr>
          <p:cNvSpPr txBox="1"/>
          <p:nvPr userDrawn="1"/>
        </p:nvSpPr>
        <p:spPr>
          <a:xfrm>
            <a:off x="9089198" y="6298102"/>
            <a:ext cx="2990895" cy="367873"/>
          </a:xfrm>
          <a:prstGeom prst="roundRect">
            <a:avLst>
              <a:gd name="adj" fmla="val 50000"/>
            </a:avLst>
          </a:prstGeom>
          <a:solidFill>
            <a:srgbClr val="004568"/>
          </a:solid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1100" b="0" i="0" u="none" strike="noStrike" kern="0" cap="none" spc="0" normalizeH="0" noProof="0" dirty="0">
                <a:ln>
                  <a:noFill/>
                </a:ln>
                <a:solidFill>
                  <a:srgbClr val="FFFFFF"/>
                </a:solidFill>
                <a:effectLst/>
                <a:uLnTx/>
                <a:uFillTx/>
              </a:rPr>
              <a:t>Neal Creative | Cliquez sur &amp; </a:t>
            </a:r>
            <a:r>
              <a:rPr lang="fr-FR" sz="1100" b="1" i="0" u="none" strike="noStrike" kern="0" cap="none" spc="0" normalizeH="0" noProof="0" dirty="0">
                <a:ln>
                  <a:noFill/>
                </a:ln>
                <a:solidFill>
                  <a:srgbClr val="FFFFFF"/>
                </a:solidFill>
                <a:effectLst/>
                <a:uLnTx/>
                <a:uFillTx/>
              </a:rPr>
              <a:t>En savoir plus</a:t>
            </a:r>
          </a:p>
        </p:txBody>
      </p:sp>
      <p:sp>
        <p:nvSpPr>
          <p:cNvPr id="2" name="Titre 1"/>
          <p:cNvSpPr>
            <a:spLocks noGrp="1"/>
          </p:cNvSpPr>
          <p:nvPr>
            <p:ph type="title" hasCustomPrompt="1"/>
          </p:nvPr>
        </p:nvSpPr>
        <p:spPr>
          <a:xfrm>
            <a:off x="304800" y="419099"/>
            <a:ext cx="8917577" cy="590931"/>
          </a:xfrm>
        </p:spPr>
        <p:txBody>
          <a:bodyPr rtlCol="0"/>
          <a:lstStyle/>
          <a:p>
            <a:pPr rtl="0"/>
            <a:r>
              <a:rPr lang="fr-FR" noProof="0"/>
              <a:t>MODIFIEZ LE STYLE DU TITRE</a:t>
            </a:r>
          </a:p>
        </p:txBody>
      </p:sp>
      <p:sp>
        <p:nvSpPr>
          <p:cNvPr id="11" name="Espace réservé au numéro de diapositive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fr-FR" noProof="0" smtClean="0"/>
              <a:pPr rtl="0"/>
              <a:t>‹N°›</a:t>
            </a:fld>
            <a:endParaRPr lang="fr-FR" noProof="0" dirty="0"/>
          </a:p>
        </p:txBody>
      </p:sp>
      <p:sp>
        <p:nvSpPr>
          <p:cNvPr id="13" name="Zone de texte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noProof="0" dirty="0">
                <a:solidFill>
                  <a:schemeClr val="bg1">
                    <a:lumMod val="75000"/>
                  </a:schemeClr>
                </a:solidFill>
              </a:rPr>
              <a:t>Neal Creative </a:t>
            </a:r>
            <a:r>
              <a:rPr lang="fr-FR" sz="900" kern="1200" noProof="0" dirty="0">
                <a:solidFill>
                  <a:schemeClr val="bg1">
                    <a:lumMod val="75000"/>
                  </a:schemeClr>
                </a:solidFill>
                <a:latin typeface="+mn-lt"/>
                <a:ea typeface="+mn-ea"/>
                <a:cs typeface="+mn-cs"/>
              </a:rPr>
              <a:t>©</a:t>
            </a:r>
            <a:r>
              <a:rPr lang="fr-FR" sz="1000" noProof="0" dirty="0">
                <a:solidFill>
                  <a:schemeClr val="bg1">
                    <a:lumMod val="75000"/>
                  </a:schemeClr>
                </a:solidFill>
              </a:rPr>
              <a:t> </a:t>
            </a:r>
            <a:endParaRPr lang="fr-FR" sz="1000" b="1" noProof="0"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rtl="0"/>
            <a:fld id="{4997E989-D798-4C62-8E93-3D2D613C2488}" type="slidenum">
              <a:rPr lang="fr-FR" noProof="0" smtClean="0"/>
              <a:pPr rtl="0"/>
              <a:t>‹N°›</a:t>
            </a:fld>
            <a:endParaRPr lang="fr-FR" noProof="0"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434145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rtl="0"/>
            <a:fld id="{4997E989-D798-4C62-8E93-3D2D613C2488}" type="slidenum">
              <a:rPr lang="fr-FR" noProof="0" smtClean="0"/>
              <a:pPr rtl="0"/>
              <a:t>‹N°›</a:t>
            </a:fld>
            <a:endParaRPr lang="fr-FR" noProof="0"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53343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rtl="0"/>
            <a:fld id="{4997E989-D798-4C62-8E93-3D2D613C2488}" type="slidenum">
              <a:rPr lang="fr-FR" noProof="0" smtClean="0"/>
              <a:pPr rtl="0"/>
              <a:t>‹N°›</a:t>
            </a:fld>
            <a:endParaRPr lang="fr-FR" noProof="0"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58957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rtl="0"/>
            <a:fld id="{4997E989-D798-4C62-8E93-3D2D613C2488}" type="slidenum">
              <a:rPr lang="fr-FR" noProof="0" smtClean="0"/>
              <a:pPr rtl="0"/>
              <a:t>‹N°›</a:t>
            </a:fld>
            <a:endParaRPr lang="fr-FR" noProof="0"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00970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rtl="0"/>
            <a:fld id="{4997E989-D798-4C62-8E93-3D2D613C2488}" type="slidenum">
              <a:rPr lang="fr-FR" noProof="0" smtClean="0"/>
              <a:pPr rtl="0"/>
              <a:t>‹N°›</a:t>
            </a:fld>
            <a:endParaRPr lang="fr-FR" noProof="0" dirty="0"/>
          </a:p>
        </p:txBody>
      </p:sp>
    </p:spTree>
    <p:extLst>
      <p:ext uri="{BB962C8B-B14F-4D97-AF65-F5344CB8AC3E}">
        <p14:creationId xmlns:p14="http://schemas.microsoft.com/office/powerpoint/2010/main" val="94526467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rtl="0"/>
            <a:fld id="{4997E989-D798-4C62-8E93-3D2D613C2488}" type="slidenum">
              <a:rPr lang="fr-FR" noProof="0" smtClean="0"/>
              <a:pPr rtl="0"/>
              <a:t>‹N°›</a:t>
            </a:fld>
            <a:endParaRPr lang="fr-FR" noProof="0"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23169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509A250-FF31-4206-8172-F9D3106AACB1}" type="datetimeFigureOut">
              <a:rPr lang="en-US" smtClean="0"/>
              <a:t>11/30/2022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pPr rtl="0"/>
            <a:fld id="{4997E989-D798-4C62-8E93-3D2D613C2488}" type="slidenum">
              <a:rPr lang="fr-FR" noProof="0" smtClean="0"/>
              <a:pPr rtl="0"/>
              <a:t>‹N°›</a:t>
            </a:fld>
            <a:endParaRPr lang="fr-FR" noProof="0"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09730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0" cstate="screen">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AAD347D-5ACD-4C99-B74B-A9C85AD731AF}" type="datetimeFigureOut">
              <a:rPr lang="en-US" smtClean="0"/>
              <a:t>11/30/2022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4997E989-D798-4C62-8E93-3D2D613C2488}" type="slidenum">
              <a:rPr lang="fr-FR" noProof="0" smtClean="0"/>
              <a:pPr rtl="0"/>
              <a:t>‹N°›</a:t>
            </a:fld>
            <a:endParaRPr lang="fr-FR" noProof="0"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3614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3" r:id="rId14"/>
    <p:sldLayoutId id="2147483960" r:id="rId15"/>
    <p:sldLayoutId id="2147483744" r:id="rId16"/>
    <p:sldLayoutId id="2147483672" r:id="rId17"/>
    <p:sldLayoutId id="2147483749" r:id="rId18"/>
    <p:sldLayoutId id="2147483750" r:id="rId19"/>
    <p:sldLayoutId id="2147483732" r:id="rId20"/>
    <p:sldLayoutId id="2147483735" r:id="rId21"/>
    <p:sldLayoutId id="2147483736" r:id="rId22"/>
    <p:sldLayoutId id="2147483733" r:id="rId23"/>
    <p:sldLayoutId id="2147483741" r:id="rId24"/>
    <p:sldLayoutId id="2147483719" r:id="rId25"/>
    <p:sldLayoutId id="2147483748" r:id="rId26"/>
    <p:sldLayoutId id="2147483753" r:id="rId27"/>
    <p:sldLayoutId id="2147483737" r:id="rId28"/>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au texte 7">
            <a:extLst>
              <a:ext uri="{FF2B5EF4-FFF2-40B4-BE49-F238E27FC236}">
                <a16:creationId xmlns:a16="http://schemas.microsoft.com/office/drawing/2014/main" id="{D9B7A24D-985B-4FAE-A881-148ABCCE9098}"/>
              </a:ext>
            </a:extLst>
          </p:cNvPr>
          <p:cNvSpPr txBox="1">
            <a:spLocks/>
          </p:cNvSpPr>
          <p:nvPr/>
        </p:nvSpPr>
        <p:spPr>
          <a:xfrm>
            <a:off x="-69523" y="4658520"/>
            <a:ext cx="12362428" cy="907941"/>
          </a:xfrm>
          <a:prstGeom prst="rect">
            <a:avLst/>
          </a:prstGeom>
        </p:spPr>
        <p:txBody>
          <a:bodyPr vert="horz" lIns="91440" tIns="45720" rIns="91440" bIns="45720" rtlCol="0" anchor="ctr">
            <a:normAutofit/>
          </a:bodyPr>
          <a:lstStyle>
            <a:lvl1pPr marL="231775" indent="-231775" algn="l" defTabSz="914400" rtl="0" eaLnBrk="1" latinLnBrk="0" hangingPunct="1">
              <a:lnSpc>
                <a:spcPct val="120000"/>
              </a:lnSpc>
              <a:spcBef>
                <a:spcPts val="0"/>
              </a:spcBef>
              <a:buClr>
                <a:schemeClr val="accent1"/>
              </a:buClr>
              <a:buSzPct val="100000"/>
              <a:buFont typeface="Arial" panose="020B0604020202020204" pitchFamily="34" charset="0"/>
              <a:buChar char="•"/>
              <a:defRPr sz="3600" b="0" kern="1200" baseline="0">
                <a:gradFill>
                  <a:gsLst>
                    <a:gs pos="0">
                      <a:schemeClr val="accent1">
                        <a:lumMod val="5000"/>
                        <a:lumOff val="95000"/>
                      </a:schemeClr>
                    </a:gs>
                    <a:gs pos="100000">
                      <a:schemeClr val="bg1"/>
                    </a:gs>
                  </a:gsLst>
                  <a:lin ang="5400000" scaled="1"/>
                </a:gradFill>
                <a:effectLst/>
                <a:latin typeface="+mn-lt"/>
                <a:ea typeface="+mn-ea"/>
                <a:cs typeface="+mn-cs"/>
              </a:defRPr>
            </a:lvl1pPr>
            <a:lvl2pPr marL="109538" indent="0" algn="l" defTabSz="914400" rtl="0" eaLnBrk="1" latinLnBrk="0" hangingPunct="1">
              <a:lnSpc>
                <a:spcPct val="120000"/>
              </a:lnSpc>
              <a:spcBef>
                <a:spcPts val="0"/>
              </a:spcBef>
              <a:buClr>
                <a:schemeClr val="accent1"/>
              </a:buClr>
              <a:buSzPct val="100000"/>
              <a:buFont typeface="Arial" panose="020B0604020202020204" pitchFamily="34" charset="0"/>
              <a:buChar char="•"/>
              <a:defRPr sz="3600" b="1" kern="1200" cap="none" baseline="0">
                <a:gradFill>
                  <a:gsLst>
                    <a:gs pos="0">
                      <a:schemeClr val="accent1">
                        <a:lumMod val="5000"/>
                        <a:lumOff val="95000"/>
                      </a:schemeClr>
                    </a:gs>
                    <a:gs pos="100000">
                      <a:schemeClr val="bg1"/>
                    </a:gs>
                  </a:gsLst>
                  <a:lin ang="5400000" scaled="1"/>
                </a:gra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spcBef>
                <a:spcPts val="600"/>
              </a:spcBef>
              <a:spcAft>
                <a:spcPts val="600"/>
              </a:spcAft>
            </a:pP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FELA  Ayachi</a:t>
            </a:r>
          </a:p>
          <a:p>
            <a:pPr>
              <a:lnSpc>
                <a:spcPct val="100000"/>
              </a:lnSpc>
            </a:pPr>
            <a:r>
              <a:rPr lang="fr-FR" sz="2400" b="1" dirty="0">
                <a:solidFill>
                  <a:schemeClr val="tx1">
                    <a:lumMod val="65000"/>
                    <a:lumOff val="35000"/>
                  </a:schemeClr>
                </a:solidFill>
                <a:latin typeface="Times New Roman" panose="02020603050405020304" pitchFamily="18" charset="0"/>
                <a:cs typeface="Times New Roman" panose="02020603050405020304" pitchFamily="18" charset="0"/>
              </a:rPr>
              <a:t>SENOUCI Mourad</a:t>
            </a:r>
            <a:r>
              <a:rPr lang="fr-FR" sz="2400" b="1" dirty="0">
                <a:solidFill>
                  <a:srgbClr val="FF0000"/>
                </a:solidFill>
                <a:latin typeface="Times New Roman" panose="02020603050405020304" pitchFamily="18" charset="0"/>
                <a:cs typeface="Times New Roman" panose="02020603050405020304" pitchFamily="18" charset="0"/>
              </a:rPr>
              <a:t> </a:t>
            </a:r>
          </a:p>
        </p:txBody>
      </p:sp>
      <p:sp>
        <p:nvSpPr>
          <p:cNvPr id="9" name="Espace réservé au texte 7">
            <a:extLst>
              <a:ext uri="{FF2B5EF4-FFF2-40B4-BE49-F238E27FC236}">
                <a16:creationId xmlns:a16="http://schemas.microsoft.com/office/drawing/2014/main" id="{EFD81D33-AB79-4B14-94CD-796D07224E05}"/>
              </a:ext>
            </a:extLst>
          </p:cNvPr>
          <p:cNvSpPr txBox="1">
            <a:spLocks/>
          </p:cNvSpPr>
          <p:nvPr/>
        </p:nvSpPr>
        <p:spPr>
          <a:xfrm>
            <a:off x="336331" y="196043"/>
            <a:ext cx="11529847" cy="1217769"/>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3600" spc="0" dirty="0">
                <a:solidFill>
                  <a:schemeClr val="tx1">
                    <a:lumMod val="65000"/>
                    <a:lumOff val="35000"/>
                  </a:schemeClr>
                </a:solidFill>
                <a:latin typeface="Times New Roman" panose="02020603050405020304" pitchFamily="18" charset="0"/>
                <a:cs typeface="Times New Roman" panose="02020603050405020304" pitchFamily="18" charset="0"/>
              </a:rPr>
              <a:t>Congrès de l’Ordre National des Experts-Comptables</a:t>
            </a:r>
          </a:p>
          <a:p>
            <a:pPr algn="ctr"/>
            <a:r>
              <a:rPr lang="fr-FR" sz="3600" spc="0" dirty="0">
                <a:solidFill>
                  <a:schemeClr val="tx1">
                    <a:lumMod val="65000"/>
                    <a:lumOff val="35000"/>
                  </a:schemeClr>
                </a:solidFill>
                <a:latin typeface="Times New Roman" panose="02020603050405020304" pitchFamily="18" charset="0"/>
                <a:cs typeface="Times New Roman" panose="02020603050405020304" pitchFamily="18" charset="0"/>
              </a:rPr>
              <a:t>Edition 2022  </a:t>
            </a:r>
          </a:p>
        </p:txBody>
      </p:sp>
      <p:sp>
        <p:nvSpPr>
          <p:cNvPr id="10" name="Espace réservé au texte 7">
            <a:extLst>
              <a:ext uri="{FF2B5EF4-FFF2-40B4-BE49-F238E27FC236}">
                <a16:creationId xmlns:a16="http://schemas.microsoft.com/office/drawing/2014/main" id="{CEF5D918-CD35-4C2B-BD48-A6820A389F8B}"/>
              </a:ext>
            </a:extLst>
          </p:cNvPr>
          <p:cNvSpPr txBox="1">
            <a:spLocks/>
          </p:cNvSpPr>
          <p:nvPr/>
        </p:nvSpPr>
        <p:spPr>
          <a:xfrm>
            <a:off x="73573" y="2189087"/>
            <a:ext cx="12015950" cy="1588127"/>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5400" spc="0" dirty="0">
                <a:solidFill>
                  <a:schemeClr val="tx1">
                    <a:lumMod val="65000"/>
                    <a:lumOff val="35000"/>
                  </a:schemeClr>
                </a:solidFill>
                <a:latin typeface="Times New Roman" panose="02020603050405020304" pitchFamily="18" charset="0"/>
                <a:cs typeface="Times New Roman" panose="02020603050405020304" pitchFamily="18" charset="0"/>
              </a:rPr>
              <a:t>L’actualité comptable internationale IFRS PME </a:t>
            </a:r>
          </a:p>
        </p:txBody>
      </p:sp>
    </p:spTree>
    <p:extLst>
      <p:ext uri="{BB962C8B-B14F-4D97-AF65-F5344CB8AC3E}">
        <p14:creationId xmlns:p14="http://schemas.microsoft.com/office/powerpoint/2010/main" val="23761056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B4A68F2-72F0-665E-A5B9-65DAE751B44A}"/>
              </a:ext>
            </a:extLst>
          </p:cNvPr>
          <p:cNvSpPr>
            <a:spLocks noGrp="1"/>
          </p:cNvSpPr>
          <p:nvPr>
            <p:ph type="body" sz="quarter" idx="10"/>
          </p:nvPr>
        </p:nvSpPr>
        <p:spPr>
          <a:xfrm>
            <a:off x="515776" y="3133178"/>
            <a:ext cx="4566001" cy="424732"/>
          </a:xfrm>
        </p:spPr>
        <p:txBody>
          <a:bodyPr/>
          <a:lstStyle/>
          <a:p>
            <a:r>
              <a:rPr lang="fr-FR" sz="2400" b="1" i="1" dirty="0">
                <a:latin typeface="Times New Roman" panose="02020603050405020304" pitchFamily="18" charset="0"/>
                <a:cs typeface="Times New Roman" panose="02020603050405020304" pitchFamily="18" charset="0"/>
              </a:rPr>
              <a:t>La Moyenne Entreprise</a:t>
            </a:r>
          </a:p>
        </p:txBody>
      </p:sp>
      <p:sp>
        <p:nvSpPr>
          <p:cNvPr id="3" name="Espace réservé du texte 2">
            <a:extLst>
              <a:ext uri="{FF2B5EF4-FFF2-40B4-BE49-F238E27FC236}">
                <a16:creationId xmlns:a16="http://schemas.microsoft.com/office/drawing/2014/main" id="{BBA9586D-24FE-B324-DA1F-B63E0730DCF3}"/>
              </a:ext>
            </a:extLst>
          </p:cNvPr>
          <p:cNvSpPr>
            <a:spLocks noGrp="1"/>
          </p:cNvSpPr>
          <p:nvPr>
            <p:ph type="body" sz="quarter" idx="11"/>
          </p:nvPr>
        </p:nvSpPr>
        <p:spPr>
          <a:xfrm>
            <a:off x="5386039" y="598887"/>
            <a:ext cx="6381725" cy="701731"/>
          </a:xfrm>
        </p:spPr>
        <p:txBody>
          <a:bodyPr>
            <a:noAutofit/>
          </a:bodyPr>
          <a:lstStyle/>
          <a:p>
            <a:pPr algn="just"/>
            <a:r>
              <a:rPr lang="fr-FR" sz="2400" b="0" dirty="0">
                <a:latin typeface="Times New Roman" panose="02020603050405020304" pitchFamily="18" charset="0"/>
                <a:cs typeface="Times New Roman" panose="02020603050405020304" pitchFamily="18" charset="0"/>
              </a:rPr>
              <a:t>Employant de cinquante (50) à deux cent cinquante (250) personnes </a:t>
            </a:r>
          </a:p>
        </p:txBody>
      </p:sp>
      <p:sp>
        <p:nvSpPr>
          <p:cNvPr id="4" name="Espace réservé du numéro de diapositive 3">
            <a:extLst>
              <a:ext uri="{FF2B5EF4-FFF2-40B4-BE49-F238E27FC236}">
                <a16:creationId xmlns:a16="http://schemas.microsoft.com/office/drawing/2014/main" id="{93EA913F-0C93-67E9-F88D-9F9EF90D384F}"/>
              </a:ext>
            </a:extLst>
          </p:cNvPr>
          <p:cNvSpPr>
            <a:spLocks noGrp="1"/>
          </p:cNvSpPr>
          <p:nvPr>
            <p:ph type="sldNum" sz="quarter" idx="4"/>
          </p:nvPr>
        </p:nvSpPr>
        <p:spPr/>
        <p:txBody>
          <a:bodyPr/>
          <a:lstStyle/>
          <a:p>
            <a:pPr rtl="0"/>
            <a:fld id="{5AE1514C-5E56-4738-A1FF-4B1CFD2A3E36}" type="slidenum">
              <a:rPr lang="fr-FR" noProof="0" smtClean="0">
                <a:latin typeface="Amasis MT Pro Medium" panose="02040604050005020304" pitchFamily="18" charset="0"/>
              </a:rPr>
              <a:pPr rtl="0"/>
              <a:t>10</a:t>
            </a:fld>
            <a:endParaRPr lang="fr-FR" noProof="0" dirty="0">
              <a:latin typeface="Amasis MT Pro Medium" panose="02040604050005020304" pitchFamily="18" charset="0"/>
            </a:endParaRPr>
          </a:p>
        </p:txBody>
      </p:sp>
      <p:sp>
        <p:nvSpPr>
          <p:cNvPr id="5" name="Titre 4">
            <a:extLst>
              <a:ext uri="{FF2B5EF4-FFF2-40B4-BE49-F238E27FC236}">
                <a16:creationId xmlns:a16="http://schemas.microsoft.com/office/drawing/2014/main" id="{ADB83EE3-5148-4F89-6C83-4C889BD76C36}"/>
              </a:ext>
            </a:extLst>
          </p:cNvPr>
          <p:cNvSpPr>
            <a:spLocks noGrp="1"/>
          </p:cNvSpPr>
          <p:nvPr>
            <p:ph type="title"/>
          </p:nvPr>
        </p:nvSpPr>
        <p:spPr>
          <a:xfrm>
            <a:off x="1122670" y="356259"/>
            <a:ext cx="3193774" cy="914096"/>
          </a:xfrm>
        </p:spPr>
        <p:txBody>
          <a:bodyPr>
            <a:normAutofit/>
          </a:bodyPr>
          <a:lstStyle/>
          <a:p>
            <a:r>
              <a:rPr lang="fr-FR" dirty="0">
                <a:solidFill>
                  <a:srgbClr val="FFFF00"/>
                </a:solidFill>
                <a:latin typeface="Times New Roman" panose="02020603050405020304" pitchFamily="18" charset="0"/>
                <a:cs typeface="Times New Roman" panose="02020603050405020304" pitchFamily="18" charset="0"/>
              </a:rPr>
              <a:t>ME</a:t>
            </a:r>
            <a:r>
              <a:rPr lang="fr-FR" dirty="0">
                <a:latin typeface="Times New Roman" panose="02020603050405020304" pitchFamily="18" charset="0"/>
                <a:cs typeface="Times New Roman" panose="02020603050405020304" pitchFamily="18" charset="0"/>
              </a:rPr>
              <a:t> / PE / TPE </a:t>
            </a:r>
          </a:p>
        </p:txBody>
      </p:sp>
      <p:sp>
        <p:nvSpPr>
          <p:cNvPr id="6" name="Espace réservé du texte 5">
            <a:extLst>
              <a:ext uri="{FF2B5EF4-FFF2-40B4-BE49-F238E27FC236}">
                <a16:creationId xmlns:a16="http://schemas.microsoft.com/office/drawing/2014/main" id="{59809BCB-17F3-35EE-8E6A-0B3374A17CA3}"/>
              </a:ext>
            </a:extLst>
          </p:cNvPr>
          <p:cNvSpPr>
            <a:spLocks noGrp="1"/>
          </p:cNvSpPr>
          <p:nvPr>
            <p:ph type="body" sz="quarter" idx="12"/>
          </p:nvPr>
        </p:nvSpPr>
        <p:spPr>
          <a:xfrm>
            <a:off x="5386039" y="2234644"/>
            <a:ext cx="6381725" cy="1311128"/>
          </a:xfrm>
        </p:spPr>
        <p:txBody>
          <a:bodyPr>
            <a:noAutofit/>
          </a:bodyPr>
          <a:lstStyle/>
          <a:p>
            <a:pPr algn="just"/>
            <a:r>
              <a:rPr lang="fr-FR" sz="2400" b="0" dirty="0">
                <a:latin typeface="Times New Roman" panose="02020603050405020304" pitchFamily="18" charset="0"/>
                <a:cs typeface="Times New Roman" panose="02020603050405020304" pitchFamily="18" charset="0"/>
              </a:rPr>
              <a:t>Chiffre d’affaires annuel est compris entre quatre cent (400) millions de dinars algériens et quatre (4) milliards de dinars algériens</a:t>
            </a:r>
          </a:p>
        </p:txBody>
      </p:sp>
      <p:sp>
        <p:nvSpPr>
          <p:cNvPr id="7" name="Espace réservé du texte 6">
            <a:extLst>
              <a:ext uri="{FF2B5EF4-FFF2-40B4-BE49-F238E27FC236}">
                <a16:creationId xmlns:a16="http://schemas.microsoft.com/office/drawing/2014/main" id="{06CF7079-872E-81A2-C643-18DED9D2271E}"/>
              </a:ext>
            </a:extLst>
          </p:cNvPr>
          <p:cNvSpPr>
            <a:spLocks noGrp="1"/>
          </p:cNvSpPr>
          <p:nvPr>
            <p:ph type="body" sz="quarter" idx="13"/>
          </p:nvPr>
        </p:nvSpPr>
        <p:spPr>
          <a:xfrm>
            <a:off x="5368875" y="4044727"/>
            <a:ext cx="6381725" cy="1006429"/>
          </a:xfrm>
        </p:spPr>
        <p:txBody>
          <a:bodyPr>
            <a:noAutofit/>
          </a:bodyPr>
          <a:lstStyle/>
          <a:p>
            <a:pPr algn="just"/>
            <a:r>
              <a:rPr lang="fr-FR" sz="2400" b="0" dirty="0">
                <a:latin typeface="Times New Roman" panose="02020603050405020304" pitchFamily="18" charset="0"/>
                <a:cs typeface="Times New Roman" panose="02020603050405020304" pitchFamily="18" charset="0"/>
              </a:rPr>
              <a:t>Total du bilan annuel est compris entre deux cent (200) millions de dinars algériens et un (1) milliard de dinars algériens</a:t>
            </a:r>
          </a:p>
        </p:txBody>
      </p:sp>
    </p:spTree>
    <p:extLst>
      <p:ext uri="{BB962C8B-B14F-4D97-AF65-F5344CB8AC3E}">
        <p14:creationId xmlns:p14="http://schemas.microsoft.com/office/powerpoint/2010/main" val="305669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B4A68F2-72F0-665E-A5B9-65DAE751B44A}"/>
              </a:ext>
            </a:extLst>
          </p:cNvPr>
          <p:cNvSpPr>
            <a:spLocks noGrp="1"/>
          </p:cNvSpPr>
          <p:nvPr>
            <p:ph type="body" sz="quarter" idx="10"/>
          </p:nvPr>
        </p:nvSpPr>
        <p:spPr>
          <a:xfrm>
            <a:off x="515776" y="3188934"/>
            <a:ext cx="4566001" cy="424732"/>
          </a:xfrm>
        </p:spPr>
        <p:txBody>
          <a:bodyPr/>
          <a:lstStyle/>
          <a:p>
            <a:r>
              <a:rPr lang="fr-FR" sz="2400" b="1" i="1" dirty="0">
                <a:latin typeface="Times New Roman" panose="02020603050405020304" pitchFamily="18" charset="0"/>
                <a:cs typeface="Times New Roman" panose="02020603050405020304" pitchFamily="18" charset="0"/>
              </a:rPr>
              <a:t>La Petite Entreprise</a:t>
            </a:r>
          </a:p>
        </p:txBody>
      </p:sp>
      <p:sp>
        <p:nvSpPr>
          <p:cNvPr id="3" name="Espace réservé du texte 2">
            <a:extLst>
              <a:ext uri="{FF2B5EF4-FFF2-40B4-BE49-F238E27FC236}">
                <a16:creationId xmlns:a16="http://schemas.microsoft.com/office/drawing/2014/main" id="{BBA9586D-24FE-B324-DA1F-B63E0730DCF3}"/>
              </a:ext>
            </a:extLst>
          </p:cNvPr>
          <p:cNvSpPr>
            <a:spLocks noGrp="1"/>
          </p:cNvSpPr>
          <p:nvPr>
            <p:ph type="body" sz="quarter" idx="11"/>
          </p:nvPr>
        </p:nvSpPr>
        <p:spPr>
          <a:xfrm>
            <a:off x="5464098" y="699246"/>
            <a:ext cx="6286502" cy="701731"/>
          </a:xfrm>
        </p:spPr>
        <p:txBody>
          <a:bodyPr>
            <a:noAutofit/>
          </a:bodyPr>
          <a:lstStyle/>
          <a:p>
            <a:pPr algn="just"/>
            <a:r>
              <a:rPr lang="fr-FR" sz="2400" b="0" dirty="0">
                <a:latin typeface="Times New Roman" panose="02020603050405020304" pitchFamily="18" charset="0"/>
                <a:cs typeface="Times New Roman" panose="02020603050405020304" pitchFamily="18" charset="0"/>
              </a:rPr>
              <a:t>Employant de dix (10) à quarante-neuf (49) personnes</a:t>
            </a:r>
          </a:p>
        </p:txBody>
      </p:sp>
      <p:sp>
        <p:nvSpPr>
          <p:cNvPr id="4" name="Espace réservé du numéro de diapositive 3">
            <a:extLst>
              <a:ext uri="{FF2B5EF4-FFF2-40B4-BE49-F238E27FC236}">
                <a16:creationId xmlns:a16="http://schemas.microsoft.com/office/drawing/2014/main" id="{93EA913F-0C93-67E9-F88D-9F9EF90D384F}"/>
              </a:ext>
            </a:extLst>
          </p:cNvPr>
          <p:cNvSpPr>
            <a:spLocks noGrp="1"/>
          </p:cNvSpPr>
          <p:nvPr>
            <p:ph type="sldNum" sz="quarter" idx="4"/>
          </p:nvPr>
        </p:nvSpPr>
        <p:spPr/>
        <p:txBody>
          <a:bodyPr/>
          <a:lstStyle/>
          <a:p>
            <a:pPr rtl="0"/>
            <a:fld id="{5AE1514C-5E56-4738-A1FF-4B1CFD2A3E36}" type="slidenum">
              <a:rPr lang="fr-FR" noProof="0" smtClean="0">
                <a:latin typeface="Amasis MT Pro Medium" panose="02040604050005020304" pitchFamily="18" charset="0"/>
              </a:rPr>
              <a:pPr rtl="0"/>
              <a:t>11</a:t>
            </a:fld>
            <a:endParaRPr lang="fr-FR" noProof="0" dirty="0">
              <a:latin typeface="Amasis MT Pro Medium" panose="02040604050005020304" pitchFamily="18" charset="0"/>
            </a:endParaRPr>
          </a:p>
        </p:txBody>
      </p:sp>
      <p:sp>
        <p:nvSpPr>
          <p:cNvPr id="5" name="Titre 4">
            <a:extLst>
              <a:ext uri="{FF2B5EF4-FFF2-40B4-BE49-F238E27FC236}">
                <a16:creationId xmlns:a16="http://schemas.microsoft.com/office/drawing/2014/main" id="{ADB83EE3-5148-4F89-6C83-4C889BD76C36}"/>
              </a:ext>
            </a:extLst>
          </p:cNvPr>
          <p:cNvSpPr>
            <a:spLocks noGrp="1"/>
          </p:cNvSpPr>
          <p:nvPr>
            <p:ph type="title"/>
          </p:nvPr>
        </p:nvSpPr>
        <p:spPr>
          <a:xfrm>
            <a:off x="1055766" y="378562"/>
            <a:ext cx="3193774" cy="914096"/>
          </a:xfrm>
        </p:spPr>
        <p:txBody>
          <a:bodyPr>
            <a:normAutofit/>
          </a:bodyPr>
          <a:lstStyle/>
          <a:p>
            <a:r>
              <a:rPr lang="fr-FR" dirty="0">
                <a:latin typeface="Times New Roman" panose="02020603050405020304" pitchFamily="18" charset="0"/>
                <a:cs typeface="Times New Roman" panose="02020603050405020304" pitchFamily="18" charset="0"/>
              </a:rPr>
              <a:t>ME / </a:t>
            </a:r>
            <a:r>
              <a:rPr lang="fr-FR" dirty="0">
                <a:solidFill>
                  <a:srgbClr val="FFFF00"/>
                </a:solidFill>
                <a:latin typeface="Times New Roman" panose="02020603050405020304" pitchFamily="18" charset="0"/>
                <a:cs typeface="Times New Roman" panose="02020603050405020304" pitchFamily="18" charset="0"/>
              </a:rPr>
              <a:t>PE</a:t>
            </a:r>
            <a:r>
              <a:rPr lang="fr-FR" dirty="0">
                <a:latin typeface="Times New Roman" panose="02020603050405020304" pitchFamily="18" charset="0"/>
                <a:cs typeface="Times New Roman" panose="02020603050405020304" pitchFamily="18" charset="0"/>
              </a:rPr>
              <a:t> / TPE</a:t>
            </a:r>
          </a:p>
        </p:txBody>
      </p:sp>
      <p:sp>
        <p:nvSpPr>
          <p:cNvPr id="6" name="Espace réservé du texte 5">
            <a:extLst>
              <a:ext uri="{FF2B5EF4-FFF2-40B4-BE49-F238E27FC236}">
                <a16:creationId xmlns:a16="http://schemas.microsoft.com/office/drawing/2014/main" id="{59809BCB-17F3-35EE-8E6A-0B3374A17CA3}"/>
              </a:ext>
            </a:extLst>
          </p:cNvPr>
          <p:cNvSpPr>
            <a:spLocks noGrp="1"/>
          </p:cNvSpPr>
          <p:nvPr>
            <p:ph type="body" sz="quarter" idx="12"/>
          </p:nvPr>
        </p:nvSpPr>
        <p:spPr>
          <a:xfrm>
            <a:off x="5433858" y="2266867"/>
            <a:ext cx="6286502" cy="1006429"/>
          </a:xfrm>
        </p:spPr>
        <p:txBody>
          <a:bodyPr>
            <a:noAutofit/>
          </a:bodyPr>
          <a:lstStyle/>
          <a:p>
            <a:pPr algn="just"/>
            <a:r>
              <a:rPr lang="fr-FR" sz="2400" b="0" dirty="0">
                <a:latin typeface="Times New Roman" panose="02020603050405020304" pitchFamily="18" charset="0"/>
                <a:cs typeface="Times New Roman" panose="02020603050405020304" pitchFamily="18" charset="0"/>
              </a:rPr>
              <a:t>Chiffre d’affaires annuel n’excède pas quatre cent (400) millions de dinars algériens</a:t>
            </a:r>
          </a:p>
        </p:txBody>
      </p:sp>
      <p:sp>
        <p:nvSpPr>
          <p:cNvPr id="7" name="Espace réservé du texte 6">
            <a:extLst>
              <a:ext uri="{FF2B5EF4-FFF2-40B4-BE49-F238E27FC236}">
                <a16:creationId xmlns:a16="http://schemas.microsoft.com/office/drawing/2014/main" id="{06CF7079-872E-81A2-C643-18DED9D2271E}"/>
              </a:ext>
            </a:extLst>
          </p:cNvPr>
          <p:cNvSpPr>
            <a:spLocks noGrp="1"/>
          </p:cNvSpPr>
          <p:nvPr>
            <p:ph type="body" sz="quarter" idx="13"/>
          </p:nvPr>
        </p:nvSpPr>
        <p:spPr>
          <a:xfrm>
            <a:off x="5433858" y="4011269"/>
            <a:ext cx="6286502" cy="701731"/>
          </a:xfrm>
        </p:spPr>
        <p:txBody>
          <a:bodyPr>
            <a:noAutofit/>
          </a:bodyPr>
          <a:lstStyle/>
          <a:p>
            <a:pPr algn="just"/>
            <a:r>
              <a:rPr lang="fr-FR" sz="2400" b="0" dirty="0">
                <a:latin typeface="Times New Roman" panose="02020603050405020304" pitchFamily="18" charset="0"/>
                <a:cs typeface="Times New Roman" panose="02020603050405020304" pitchFamily="18" charset="0"/>
              </a:rPr>
              <a:t>Total du bilan annuel n’excède pas deux cent (200) millions de dinars algériens</a:t>
            </a:r>
          </a:p>
        </p:txBody>
      </p:sp>
    </p:spTree>
    <p:extLst>
      <p:ext uri="{BB962C8B-B14F-4D97-AF65-F5344CB8AC3E}">
        <p14:creationId xmlns:p14="http://schemas.microsoft.com/office/powerpoint/2010/main" val="379047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B4A68F2-72F0-665E-A5B9-65DAE751B44A}"/>
              </a:ext>
            </a:extLst>
          </p:cNvPr>
          <p:cNvSpPr>
            <a:spLocks noGrp="1"/>
          </p:cNvSpPr>
          <p:nvPr>
            <p:ph type="body" sz="quarter" idx="10"/>
          </p:nvPr>
        </p:nvSpPr>
        <p:spPr>
          <a:xfrm>
            <a:off x="515776" y="3188934"/>
            <a:ext cx="4566001" cy="424732"/>
          </a:xfrm>
        </p:spPr>
        <p:txBody>
          <a:bodyPr/>
          <a:lstStyle/>
          <a:p>
            <a:r>
              <a:rPr lang="fr-FR" sz="2400" b="1" i="1" dirty="0">
                <a:latin typeface="Times New Roman" panose="02020603050405020304" pitchFamily="18" charset="0"/>
                <a:cs typeface="Times New Roman" panose="02020603050405020304" pitchFamily="18" charset="0"/>
              </a:rPr>
              <a:t>La Très Petite Entreprise</a:t>
            </a:r>
          </a:p>
        </p:txBody>
      </p:sp>
      <p:sp>
        <p:nvSpPr>
          <p:cNvPr id="3" name="Espace réservé du texte 2">
            <a:extLst>
              <a:ext uri="{FF2B5EF4-FFF2-40B4-BE49-F238E27FC236}">
                <a16:creationId xmlns:a16="http://schemas.microsoft.com/office/drawing/2014/main" id="{BBA9586D-24FE-B324-DA1F-B63E0730DCF3}"/>
              </a:ext>
            </a:extLst>
          </p:cNvPr>
          <p:cNvSpPr>
            <a:spLocks noGrp="1"/>
          </p:cNvSpPr>
          <p:nvPr>
            <p:ph type="body" sz="quarter" idx="11"/>
          </p:nvPr>
        </p:nvSpPr>
        <p:spPr>
          <a:xfrm>
            <a:off x="5531006" y="787366"/>
            <a:ext cx="6145218" cy="397032"/>
          </a:xfrm>
        </p:spPr>
        <p:txBody>
          <a:bodyPr>
            <a:noAutofit/>
          </a:bodyPr>
          <a:lstStyle/>
          <a:p>
            <a:r>
              <a:rPr lang="fr-FR" sz="2400" b="0" dirty="0">
                <a:latin typeface="Times New Roman" panose="02020603050405020304" pitchFamily="18" charset="0"/>
                <a:cs typeface="Times New Roman" panose="02020603050405020304" pitchFamily="18" charset="0"/>
              </a:rPr>
              <a:t>Employant de un (1) à neuf (9) personnes</a:t>
            </a:r>
          </a:p>
        </p:txBody>
      </p:sp>
      <p:sp>
        <p:nvSpPr>
          <p:cNvPr id="4" name="Espace réservé du numéro de diapositive 3">
            <a:extLst>
              <a:ext uri="{FF2B5EF4-FFF2-40B4-BE49-F238E27FC236}">
                <a16:creationId xmlns:a16="http://schemas.microsoft.com/office/drawing/2014/main" id="{93EA913F-0C93-67E9-F88D-9F9EF90D384F}"/>
              </a:ext>
            </a:extLst>
          </p:cNvPr>
          <p:cNvSpPr>
            <a:spLocks noGrp="1"/>
          </p:cNvSpPr>
          <p:nvPr>
            <p:ph type="sldNum" sz="quarter" idx="4"/>
          </p:nvPr>
        </p:nvSpPr>
        <p:spPr/>
        <p:txBody>
          <a:bodyPr/>
          <a:lstStyle/>
          <a:p>
            <a:pPr rtl="0"/>
            <a:fld id="{5AE1514C-5E56-4738-A1FF-4B1CFD2A3E36}" type="slidenum">
              <a:rPr lang="fr-FR" noProof="0" smtClean="0">
                <a:latin typeface="Amasis MT Pro Medium" panose="02040604050005020304" pitchFamily="18" charset="0"/>
              </a:rPr>
              <a:pPr rtl="0"/>
              <a:t>12</a:t>
            </a:fld>
            <a:endParaRPr lang="fr-FR" noProof="0" dirty="0">
              <a:latin typeface="Amasis MT Pro Medium" panose="02040604050005020304" pitchFamily="18" charset="0"/>
            </a:endParaRPr>
          </a:p>
        </p:txBody>
      </p:sp>
      <p:sp>
        <p:nvSpPr>
          <p:cNvPr id="5" name="Titre 4">
            <a:extLst>
              <a:ext uri="{FF2B5EF4-FFF2-40B4-BE49-F238E27FC236}">
                <a16:creationId xmlns:a16="http://schemas.microsoft.com/office/drawing/2014/main" id="{ADB83EE3-5148-4F89-6C83-4C889BD76C36}"/>
              </a:ext>
            </a:extLst>
          </p:cNvPr>
          <p:cNvSpPr>
            <a:spLocks noGrp="1"/>
          </p:cNvSpPr>
          <p:nvPr>
            <p:ph type="title"/>
          </p:nvPr>
        </p:nvSpPr>
        <p:spPr>
          <a:xfrm>
            <a:off x="1089216" y="389713"/>
            <a:ext cx="3193774" cy="914096"/>
          </a:xfrm>
        </p:spPr>
        <p:txBody>
          <a:bodyPr>
            <a:normAutofit/>
          </a:bodyPr>
          <a:lstStyle/>
          <a:p>
            <a:r>
              <a:rPr lang="fr-FR" dirty="0">
                <a:latin typeface="Times New Roman" panose="02020603050405020304" pitchFamily="18" charset="0"/>
                <a:cs typeface="Times New Roman" panose="02020603050405020304" pitchFamily="18" charset="0"/>
              </a:rPr>
              <a:t>ME / PE / </a:t>
            </a:r>
            <a:r>
              <a:rPr lang="fr-FR" dirty="0">
                <a:solidFill>
                  <a:srgbClr val="FFFF00"/>
                </a:solidFill>
                <a:latin typeface="Times New Roman" panose="02020603050405020304" pitchFamily="18" charset="0"/>
                <a:cs typeface="Times New Roman" panose="02020603050405020304" pitchFamily="18" charset="0"/>
              </a:rPr>
              <a:t>TPE</a:t>
            </a:r>
            <a:r>
              <a:rPr lang="fr-FR" dirty="0">
                <a:latin typeface="Times New Roman" panose="02020603050405020304" pitchFamily="18" charset="0"/>
                <a:cs typeface="Times New Roman" panose="02020603050405020304" pitchFamily="18" charset="0"/>
              </a:rPr>
              <a:t> </a:t>
            </a:r>
          </a:p>
        </p:txBody>
      </p:sp>
      <p:sp>
        <p:nvSpPr>
          <p:cNvPr id="6" name="Espace réservé du texte 5">
            <a:extLst>
              <a:ext uri="{FF2B5EF4-FFF2-40B4-BE49-F238E27FC236}">
                <a16:creationId xmlns:a16="http://schemas.microsoft.com/office/drawing/2014/main" id="{59809BCB-17F3-35EE-8E6A-0B3374A17CA3}"/>
              </a:ext>
            </a:extLst>
          </p:cNvPr>
          <p:cNvSpPr>
            <a:spLocks noGrp="1"/>
          </p:cNvSpPr>
          <p:nvPr>
            <p:ph type="body" sz="quarter" idx="12"/>
          </p:nvPr>
        </p:nvSpPr>
        <p:spPr>
          <a:xfrm>
            <a:off x="5531004" y="1835169"/>
            <a:ext cx="6219595" cy="701731"/>
          </a:xfrm>
        </p:spPr>
        <p:txBody>
          <a:bodyPr>
            <a:noAutofit/>
          </a:bodyPr>
          <a:lstStyle/>
          <a:p>
            <a:pPr algn="just"/>
            <a:r>
              <a:rPr lang="fr-FR" sz="2400" b="0" dirty="0">
                <a:latin typeface="Times New Roman" panose="02020603050405020304" pitchFamily="18" charset="0"/>
                <a:cs typeface="Times New Roman" panose="02020603050405020304" pitchFamily="18" charset="0"/>
              </a:rPr>
              <a:t>Chiffre d’affaires annuel inférieur à quarante (40) millions de dinars algériens</a:t>
            </a:r>
          </a:p>
        </p:txBody>
      </p:sp>
      <p:sp>
        <p:nvSpPr>
          <p:cNvPr id="7" name="Espace réservé du texte 6">
            <a:extLst>
              <a:ext uri="{FF2B5EF4-FFF2-40B4-BE49-F238E27FC236}">
                <a16:creationId xmlns:a16="http://schemas.microsoft.com/office/drawing/2014/main" id="{06CF7079-872E-81A2-C643-18DED9D2271E}"/>
              </a:ext>
            </a:extLst>
          </p:cNvPr>
          <p:cNvSpPr>
            <a:spLocks noGrp="1"/>
          </p:cNvSpPr>
          <p:nvPr>
            <p:ph type="body" sz="quarter" idx="13"/>
          </p:nvPr>
        </p:nvSpPr>
        <p:spPr>
          <a:xfrm>
            <a:off x="5531004" y="3387108"/>
            <a:ext cx="6145219" cy="701731"/>
          </a:xfrm>
        </p:spPr>
        <p:txBody>
          <a:bodyPr>
            <a:noAutofit/>
          </a:bodyPr>
          <a:lstStyle/>
          <a:p>
            <a:pPr algn="just"/>
            <a:r>
              <a:rPr lang="fr-FR" sz="2400" b="0" dirty="0">
                <a:latin typeface="Times New Roman" panose="02020603050405020304" pitchFamily="18" charset="0"/>
                <a:cs typeface="Times New Roman" panose="02020603050405020304" pitchFamily="18" charset="0"/>
              </a:rPr>
              <a:t>Total du bilan annuel n’excède pas vingt (20) millions de dinars algériens</a:t>
            </a:r>
          </a:p>
        </p:txBody>
      </p:sp>
      <p:sp>
        <p:nvSpPr>
          <p:cNvPr id="8" name="ZoneTexte 7">
            <a:extLst>
              <a:ext uri="{FF2B5EF4-FFF2-40B4-BE49-F238E27FC236}">
                <a16:creationId xmlns:a16="http://schemas.microsoft.com/office/drawing/2014/main" id="{13C584AA-6895-8573-6CA4-25399F58DA57}"/>
              </a:ext>
            </a:extLst>
          </p:cNvPr>
          <p:cNvSpPr txBox="1"/>
          <p:nvPr/>
        </p:nvSpPr>
        <p:spPr>
          <a:xfrm>
            <a:off x="321527" y="5142835"/>
            <a:ext cx="11641873" cy="461665"/>
          </a:xfrm>
          <a:prstGeom prst="rect">
            <a:avLst/>
          </a:prstGeom>
          <a:noFill/>
        </p:spPr>
        <p:txBody>
          <a:bodyPr wrap="square" rtlCol="0">
            <a:spAutoFit/>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NB : Le critère du chiffre d’affaires ou du total du bilan, prime lors de la classification</a:t>
            </a:r>
            <a:endParaRPr lang="fr-F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62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FA7545DA-5AEA-4976-AB20-C00211EF9DB4}"/>
              </a:ext>
            </a:extLst>
          </p:cNvPr>
          <p:cNvSpPr txBox="1"/>
          <p:nvPr/>
        </p:nvSpPr>
        <p:spPr>
          <a:xfrm>
            <a:off x="253690" y="395198"/>
            <a:ext cx="6105292" cy="461665"/>
          </a:xfrm>
          <a:prstGeom prst="rect">
            <a:avLst/>
          </a:prstGeom>
          <a:noFill/>
        </p:spPr>
        <p:txBody>
          <a:bodyPr wrap="square">
            <a:spAutoFit/>
          </a:bodyPr>
          <a:lstStyle/>
          <a:p>
            <a:r>
              <a:rPr lang="fr-FR" sz="2400" b="1" dirty="0">
                <a:effectLst/>
                <a:latin typeface="Times New Roman" panose="02020603050405020304" pitchFamily="18" charset="0"/>
                <a:ea typeface="Calibri" panose="020F0502020204030204" pitchFamily="34" charset="0"/>
              </a:rPr>
              <a:t>Structure globale de population des PME :</a:t>
            </a:r>
            <a:endParaRPr lang="fr-DZ" sz="2400" dirty="0"/>
          </a:p>
        </p:txBody>
      </p:sp>
      <p:sp>
        <p:nvSpPr>
          <p:cNvPr id="11" name="ZoneTexte 10">
            <a:extLst>
              <a:ext uri="{FF2B5EF4-FFF2-40B4-BE49-F238E27FC236}">
                <a16:creationId xmlns:a16="http://schemas.microsoft.com/office/drawing/2014/main" id="{E9BCCF73-3F7F-461F-9699-ACA507D782CF}"/>
              </a:ext>
            </a:extLst>
          </p:cNvPr>
          <p:cNvSpPr txBox="1"/>
          <p:nvPr/>
        </p:nvSpPr>
        <p:spPr>
          <a:xfrm>
            <a:off x="253689" y="956322"/>
            <a:ext cx="11644661" cy="1200329"/>
          </a:xfrm>
          <a:prstGeom prst="rect">
            <a:avLst/>
          </a:prstGeom>
          <a:noFill/>
        </p:spPr>
        <p:txBody>
          <a:bodyPr wrap="square">
            <a:spAutoFit/>
          </a:bodyPr>
          <a:lstStyle/>
          <a:p>
            <a:pPr algn="just"/>
            <a:r>
              <a:rPr lang="fr-FR" sz="2400" dirty="0">
                <a:effectLst/>
                <a:latin typeface="Times New Roman" panose="02020603050405020304" pitchFamily="18" charset="0"/>
                <a:ea typeface="Calibri" panose="020F0502020204030204" pitchFamily="34" charset="0"/>
              </a:rPr>
              <a:t>La plupart des économies modernes, et de nombreux pays industrialisés tels que la France, l’Espagne, l’Italie, la Grèce, la Belgique et l’Autriche, affichent une prédominance des TPE dans leur économie, soit plus de 95% dans les marchés internationaux.</a:t>
            </a:r>
            <a:endParaRPr lang="fr-DZ" sz="2400" dirty="0"/>
          </a:p>
        </p:txBody>
      </p:sp>
      <p:graphicFrame>
        <p:nvGraphicFramePr>
          <p:cNvPr id="12" name="Tableau 11">
            <a:extLst>
              <a:ext uri="{FF2B5EF4-FFF2-40B4-BE49-F238E27FC236}">
                <a16:creationId xmlns:a16="http://schemas.microsoft.com/office/drawing/2014/main" id="{5219D424-4B25-48C0-83A4-427B7617DD41}"/>
              </a:ext>
            </a:extLst>
          </p:cNvPr>
          <p:cNvGraphicFramePr>
            <a:graphicFrameLocks noGrp="1"/>
          </p:cNvGraphicFramePr>
          <p:nvPr>
            <p:extLst>
              <p:ext uri="{D42A27DB-BD31-4B8C-83A1-F6EECF244321}">
                <p14:modId xmlns:p14="http://schemas.microsoft.com/office/powerpoint/2010/main" val="3645382226"/>
              </p:ext>
            </p:extLst>
          </p:nvPr>
        </p:nvGraphicFramePr>
        <p:xfrm>
          <a:off x="253689" y="3088809"/>
          <a:ext cx="11552662" cy="2449854"/>
        </p:xfrm>
        <a:graphic>
          <a:graphicData uri="http://schemas.openxmlformats.org/drawingml/2006/table">
            <a:tbl>
              <a:tblPr firstRow="1" firstCol="1" bandRow="1">
                <a:tableStyleId>{5940675A-B579-460E-94D1-54222C63F5DA}</a:tableStyleId>
              </a:tblPr>
              <a:tblGrid>
                <a:gridCol w="1987481">
                  <a:extLst>
                    <a:ext uri="{9D8B030D-6E8A-4147-A177-3AD203B41FA5}">
                      <a16:colId xmlns:a16="http://schemas.microsoft.com/office/drawing/2014/main" val="2173919021"/>
                    </a:ext>
                  </a:extLst>
                </a:gridCol>
                <a:gridCol w="1987481">
                  <a:extLst>
                    <a:ext uri="{9D8B030D-6E8A-4147-A177-3AD203B41FA5}">
                      <a16:colId xmlns:a16="http://schemas.microsoft.com/office/drawing/2014/main" val="2656820988"/>
                    </a:ext>
                  </a:extLst>
                </a:gridCol>
                <a:gridCol w="1525378">
                  <a:extLst>
                    <a:ext uri="{9D8B030D-6E8A-4147-A177-3AD203B41FA5}">
                      <a16:colId xmlns:a16="http://schemas.microsoft.com/office/drawing/2014/main" val="3886939136"/>
                    </a:ext>
                  </a:extLst>
                </a:gridCol>
                <a:gridCol w="2386361">
                  <a:extLst>
                    <a:ext uri="{9D8B030D-6E8A-4147-A177-3AD203B41FA5}">
                      <a16:colId xmlns:a16="http://schemas.microsoft.com/office/drawing/2014/main" val="103326752"/>
                    </a:ext>
                  </a:extLst>
                </a:gridCol>
                <a:gridCol w="1413254">
                  <a:extLst>
                    <a:ext uri="{9D8B030D-6E8A-4147-A177-3AD203B41FA5}">
                      <a16:colId xmlns:a16="http://schemas.microsoft.com/office/drawing/2014/main" val="3246640161"/>
                    </a:ext>
                  </a:extLst>
                </a:gridCol>
                <a:gridCol w="2252707">
                  <a:extLst>
                    <a:ext uri="{9D8B030D-6E8A-4147-A177-3AD203B41FA5}">
                      <a16:colId xmlns:a16="http://schemas.microsoft.com/office/drawing/2014/main" val="1687316170"/>
                    </a:ext>
                  </a:extLst>
                </a:gridCol>
              </a:tblGrid>
              <a:tr h="408309">
                <a:tc rowSpan="2">
                  <a:txBody>
                    <a:bodyPr/>
                    <a:lstStyle/>
                    <a:p>
                      <a:pPr algn="ctr">
                        <a:lnSpc>
                          <a:spcPct val="107000"/>
                        </a:lnSpc>
                        <a:spcAft>
                          <a:spcPts val="800"/>
                        </a:spcAft>
                      </a:pPr>
                      <a:r>
                        <a:rPr lang="fr-FR" sz="1800" b="1" dirty="0">
                          <a:effectLst/>
                          <a:latin typeface="Times New Roman" panose="02020603050405020304" pitchFamily="18" charset="0"/>
                          <a:cs typeface="Times New Roman" panose="02020603050405020304" pitchFamily="18" charset="0"/>
                        </a:rPr>
                        <a:t>Type de PME</a:t>
                      </a:r>
                      <a:endParaRPr lang="fr-D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fr-FR" sz="2000" b="1" dirty="0">
                          <a:effectLst/>
                          <a:latin typeface="Times New Roman" panose="02020603050405020304" pitchFamily="18" charset="0"/>
                          <a:cs typeface="Times New Roman" panose="02020603050405020304" pitchFamily="18" charset="0"/>
                        </a:rPr>
                        <a:t>Année 2016</a:t>
                      </a:r>
                    </a:p>
                  </a:txBody>
                  <a:tcPr marL="68580" marR="68580" marT="0" marB="0" anchor="ctr"/>
                </a:tc>
                <a:tc hMerge="1">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 </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fr-FR" sz="2000" b="1" dirty="0">
                          <a:effectLst/>
                          <a:latin typeface="Times New Roman" panose="02020603050405020304" pitchFamily="18" charset="0"/>
                          <a:cs typeface="Times New Roman" panose="02020603050405020304" pitchFamily="18" charset="0"/>
                        </a:rPr>
                        <a:t>Année 2019 </a:t>
                      </a:r>
                      <a:endParaRPr lang="fr-DZ" sz="2000" b="1"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 </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fr-FR" sz="1800" b="1" dirty="0">
                          <a:effectLst/>
                          <a:latin typeface="Times New Roman" panose="02020603050405020304" pitchFamily="18" charset="0"/>
                          <a:cs typeface="Times New Roman" panose="02020603050405020304" pitchFamily="18" charset="0"/>
                        </a:rPr>
                        <a:t>Evolution du nombre de PME 2016-2019</a:t>
                      </a:r>
                      <a:endParaRPr lang="fr-D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1478359"/>
                  </a:ext>
                </a:extLst>
              </a:tr>
              <a:tr h="408309">
                <a:tc vMerge="1">
                  <a:txBody>
                    <a:bodyPr/>
                    <a:lstStyle/>
                    <a:p>
                      <a:endParaRPr lang="fr-DZ"/>
                    </a:p>
                  </a:txBody>
                  <a:tcPr/>
                </a:tc>
                <a:tc>
                  <a:txBody>
                    <a:bodyPr/>
                    <a:lstStyle/>
                    <a:p>
                      <a:pPr algn="ctr">
                        <a:lnSpc>
                          <a:spcPct val="107000"/>
                        </a:lnSpc>
                        <a:spcAft>
                          <a:spcPts val="800"/>
                        </a:spcAft>
                      </a:pPr>
                      <a:r>
                        <a:rPr lang="fr-FR" sz="1800" b="1" dirty="0">
                          <a:effectLst/>
                          <a:latin typeface="Times New Roman" panose="02020603050405020304" pitchFamily="18" charset="0"/>
                          <a:cs typeface="Times New Roman" panose="02020603050405020304" pitchFamily="18" charset="0"/>
                        </a:rPr>
                        <a:t>Nbre de PME</a:t>
                      </a:r>
                      <a:endParaRPr lang="fr-D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800" b="1" dirty="0">
                          <a:effectLst/>
                          <a:latin typeface="Times New Roman" panose="02020603050405020304" pitchFamily="18" charset="0"/>
                          <a:cs typeface="Times New Roman" panose="02020603050405020304" pitchFamily="18" charset="0"/>
                        </a:rPr>
                        <a:t>%</a:t>
                      </a:r>
                      <a:endParaRPr lang="fr-D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800" b="1" dirty="0">
                          <a:effectLst/>
                          <a:latin typeface="Times New Roman" panose="02020603050405020304" pitchFamily="18" charset="0"/>
                          <a:cs typeface="Times New Roman" panose="02020603050405020304" pitchFamily="18" charset="0"/>
                        </a:rPr>
                        <a:t>Nbre de PME</a:t>
                      </a:r>
                      <a:endParaRPr lang="fr-D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800" b="1" dirty="0">
                          <a:effectLst/>
                          <a:latin typeface="Times New Roman" panose="02020603050405020304" pitchFamily="18" charset="0"/>
                          <a:cs typeface="Times New Roman" panose="02020603050405020304" pitchFamily="18" charset="0"/>
                        </a:rPr>
                        <a:t>%</a:t>
                      </a:r>
                      <a:endParaRPr lang="fr-DZ"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DZ"/>
                    </a:p>
                  </a:txBody>
                  <a:tcPr/>
                </a:tc>
                <a:extLst>
                  <a:ext uri="{0D108BD9-81ED-4DB2-BD59-A6C34878D82A}">
                    <a16:rowId xmlns:a16="http://schemas.microsoft.com/office/drawing/2014/main" val="1878737933"/>
                  </a:ext>
                </a:extLst>
              </a:tr>
              <a:tr h="408309">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TPE</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000" dirty="0">
                          <a:effectLst/>
                          <a:latin typeface="Times New Roman" panose="02020603050405020304" pitchFamily="18" charset="0"/>
                          <a:cs typeface="Times New Roman" panose="02020603050405020304" pitchFamily="18" charset="0"/>
                        </a:rPr>
                        <a:t>983.653</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97</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000" dirty="0">
                          <a:effectLst/>
                          <a:latin typeface="Times New Roman" panose="02020603050405020304" pitchFamily="18" charset="0"/>
                          <a:cs typeface="Times New Roman" panose="02020603050405020304" pitchFamily="18" charset="0"/>
                        </a:rPr>
                        <a:t>1.136.787</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97</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16%</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0369646"/>
                  </a:ext>
                </a:extLst>
              </a:tr>
              <a:tr h="408309">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PE</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000" dirty="0">
                          <a:effectLst/>
                          <a:latin typeface="Times New Roman" panose="02020603050405020304" pitchFamily="18" charset="0"/>
                          <a:cs typeface="Times New Roman" panose="02020603050405020304" pitchFamily="18" charset="0"/>
                        </a:rPr>
                        <a:t>27.380</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2,7</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000" dirty="0">
                          <a:effectLst/>
                          <a:latin typeface="Times New Roman" panose="02020603050405020304" pitchFamily="18" charset="0"/>
                          <a:cs typeface="Times New Roman" panose="02020603050405020304" pitchFamily="18" charset="0"/>
                        </a:rPr>
                        <a:t>30.471</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2,6</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11%</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2788932"/>
                  </a:ext>
                </a:extLst>
              </a:tr>
              <a:tr h="408309">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ME</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000" dirty="0">
                          <a:effectLst/>
                          <a:latin typeface="Times New Roman" panose="02020603050405020304" pitchFamily="18" charset="0"/>
                          <a:cs typeface="Times New Roman" panose="02020603050405020304" pitchFamily="18" charset="0"/>
                        </a:rPr>
                        <a:t>3.042</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0,3</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000" dirty="0">
                          <a:effectLst/>
                          <a:latin typeface="Times New Roman" panose="02020603050405020304" pitchFamily="18" charset="0"/>
                          <a:cs typeface="Times New Roman" panose="02020603050405020304" pitchFamily="18" charset="0"/>
                        </a:rPr>
                        <a:t>4.688</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0,4</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dirty="0">
                          <a:effectLst/>
                          <a:latin typeface="Times New Roman" panose="02020603050405020304" pitchFamily="18" charset="0"/>
                          <a:cs typeface="Times New Roman" panose="02020603050405020304" pitchFamily="18" charset="0"/>
                        </a:rPr>
                        <a:t>54%</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8452356"/>
                  </a:ext>
                </a:extLst>
              </a:tr>
              <a:tr h="408309">
                <a:tc>
                  <a:txBody>
                    <a:bodyPr/>
                    <a:lstStyle/>
                    <a:p>
                      <a:pPr algn="ctr">
                        <a:lnSpc>
                          <a:spcPct val="107000"/>
                        </a:lnSpc>
                        <a:spcAft>
                          <a:spcPts val="800"/>
                        </a:spcAft>
                      </a:pPr>
                      <a:r>
                        <a:rPr lang="fr-FR" sz="2000" b="1" dirty="0">
                          <a:effectLst/>
                          <a:latin typeface="Times New Roman" panose="02020603050405020304" pitchFamily="18" charset="0"/>
                          <a:cs typeface="Times New Roman" panose="02020603050405020304" pitchFamily="18" charset="0"/>
                        </a:rPr>
                        <a:t>Total</a:t>
                      </a:r>
                      <a:endParaRPr lang="fr-DZ"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000" b="1" dirty="0">
                          <a:effectLst/>
                          <a:latin typeface="Times New Roman" panose="02020603050405020304" pitchFamily="18" charset="0"/>
                          <a:cs typeface="Times New Roman" panose="02020603050405020304" pitchFamily="18" charset="0"/>
                        </a:rPr>
                        <a:t>1.014.075</a:t>
                      </a:r>
                      <a:endParaRPr lang="fr-DZ"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b="1" dirty="0">
                          <a:effectLst/>
                          <a:latin typeface="Times New Roman" panose="02020603050405020304" pitchFamily="18" charset="0"/>
                          <a:cs typeface="Times New Roman" panose="02020603050405020304" pitchFamily="18" charset="0"/>
                        </a:rPr>
                        <a:t>100</a:t>
                      </a:r>
                      <a:endParaRPr lang="fr-DZ"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000" b="1" dirty="0">
                          <a:effectLst/>
                          <a:latin typeface="Times New Roman" panose="02020603050405020304" pitchFamily="18" charset="0"/>
                          <a:cs typeface="Times New Roman" panose="02020603050405020304" pitchFamily="18" charset="0"/>
                        </a:rPr>
                        <a:t>1.171.945</a:t>
                      </a:r>
                      <a:endParaRPr lang="fr-DZ"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b="1" dirty="0">
                          <a:effectLst/>
                          <a:latin typeface="Times New Roman" panose="02020603050405020304" pitchFamily="18" charset="0"/>
                          <a:cs typeface="Times New Roman" panose="02020603050405020304" pitchFamily="18" charset="0"/>
                        </a:rPr>
                        <a:t>100</a:t>
                      </a:r>
                      <a:endParaRPr lang="fr-DZ"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000" b="1" dirty="0">
                          <a:effectLst/>
                          <a:latin typeface="Times New Roman" panose="02020603050405020304" pitchFamily="18" charset="0"/>
                          <a:cs typeface="Times New Roman" panose="02020603050405020304" pitchFamily="18" charset="0"/>
                        </a:rPr>
                        <a:t>16%</a:t>
                      </a:r>
                      <a:endParaRPr lang="fr-DZ"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4862945"/>
                  </a:ext>
                </a:extLst>
              </a:tr>
            </a:tbl>
          </a:graphicData>
        </a:graphic>
      </p:graphicFrame>
      <p:sp>
        <p:nvSpPr>
          <p:cNvPr id="14" name="ZoneTexte 13">
            <a:extLst>
              <a:ext uri="{FF2B5EF4-FFF2-40B4-BE49-F238E27FC236}">
                <a16:creationId xmlns:a16="http://schemas.microsoft.com/office/drawing/2014/main" id="{E6214E81-17BA-4A64-8C22-EB50284D523E}"/>
              </a:ext>
            </a:extLst>
          </p:cNvPr>
          <p:cNvSpPr txBox="1"/>
          <p:nvPr/>
        </p:nvSpPr>
        <p:spPr>
          <a:xfrm>
            <a:off x="293649" y="2290463"/>
            <a:ext cx="11512701" cy="461665"/>
          </a:xfrm>
          <a:prstGeom prst="rect">
            <a:avLst/>
          </a:prstGeom>
          <a:noFill/>
        </p:spPr>
        <p:txBody>
          <a:bodyPr wrap="square">
            <a:spAutoFit/>
          </a:bodyPr>
          <a:lstStyle>
            <a:defPPr>
              <a:defRPr lang="en-US"/>
            </a:defPPr>
            <a:lvl1pPr algn="just">
              <a:defRPr sz="2400">
                <a:effectLst/>
                <a:latin typeface="Times New Roman" panose="02020603050405020304" pitchFamily="18" charset="0"/>
                <a:ea typeface="Calibri" panose="020F0502020204030204" pitchFamily="34" charset="0"/>
              </a:defRPr>
            </a:lvl1pPr>
          </a:lstStyle>
          <a:p>
            <a:r>
              <a:rPr lang="fr-FR" dirty="0"/>
              <a:t>L’Algérie affiche elle aussi cette même tendance, avec une proportion de 97% de type TPE.</a:t>
            </a:r>
            <a:endParaRPr lang="fr-DZ" dirty="0"/>
          </a:p>
        </p:txBody>
      </p:sp>
    </p:spTree>
    <p:extLst>
      <p:ext uri="{BB962C8B-B14F-4D97-AF65-F5344CB8AC3E}">
        <p14:creationId xmlns:p14="http://schemas.microsoft.com/office/powerpoint/2010/main" val="272742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695ACA9-9A1C-458A-9F91-7794B3E2B8A3}"/>
              </a:ext>
            </a:extLst>
          </p:cNvPr>
          <p:cNvSpPr txBox="1"/>
          <p:nvPr/>
        </p:nvSpPr>
        <p:spPr>
          <a:xfrm>
            <a:off x="420958" y="370524"/>
            <a:ext cx="6105292" cy="468077"/>
          </a:xfrm>
          <a:prstGeom prst="rect">
            <a:avLst/>
          </a:prstGeom>
          <a:noFill/>
        </p:spPr>
        <p:txBody>
          <a:bodyPr wrap="square">
            <a:spAutoFit/>
          </a:bodyPr>
          <a:lstStyle/>
          <a:p>
            <a:pPr algn="just">
              <a:lnSpc>
                <a:spcPct val="107000"/>
              </a:lnSpc>
              <a:spcAft>
                <a:spcPts val="80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Répartition des PME par type :</a:t>
            </a:r>
            <a:endParaRPr lang="fr-DZ" sz="2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au 4">
            <a:extLst>
              <a:ext uri="{FF2B5EF4-FFF2-40B4-BE49-F238E27FC236}">
                <a16:creationId xmlns:a16="http://schemas.microsoft.com/office/drawing/2014/main" id="{BE684AA2-5CF2-4B95-92B7-4A40F79CB5C2}"/>
              </a:ext>
            </a:extLst>
          </p:cNvPr>
          <p:cNvGraphicFramePr>
            <a:graphicFrameLocks noGrp="1"/>
          </p:cNvGraphicFramePr>
          <p:nvPr>
            <p:extLst>
              <p:ext uri="{D42A27DB-BD31-4B8C-83A1-F6EECF244321}">
                <p14:modId xmlns:p14="http://schemas.microsoft.com/office/powerpoint/2010/main" val="2671634660"/>
              </p:ext>
            </p:extLst>
          </p:nvPr>
        </p:nvGraphicFramePr>
        <p:xfrm>
          <a:off x="420958" y="1324557"/>
          <a:ext cx="11455090" cy="3429000"/>
        </p:xfrm>
        <a:graphic>
          <a:graphicData uri="http://schemas.openxmlformats.org/drawingml/2006/table">
            <a:tbl>
              <a:tblPr firstRow="1" firstCol="1" bandRow="1">
                <a:tableStyleId>{5940675A-B579-460E-94D1-54222C63F5DA}</a:tableStyleId>
              </a:tblPr>
              <a:tblGrid>
                <a:gridCol w="2456057">
                  <a:extLst>
                    <a:ext uri="{9D8B030D-6E8A-4147-A177-3AD203B41FA5}">
                      <a16:colId xmlns:a16="http://schemas.microsoft.com/office/drawing/2014/main" val="1366927121"/>
                    </a:ext>
                  </a:extLst>
                </a:gridCol>
                <a:gridCol w="4348975">
                  <a:extLst>
                    <a:ext uri="{9D8B030D-6E8A-4147-A177-3AD203B41FA5}">
                      <a16:colId xmlns:a16="http://schemas.microsoft.com/office/drawing/2014/main" val="1451762957"/>
                    </a:ext>
                  </a:extLst>
                </a:gridCol>
                <a:gridCol w="2361269">
                  <a:extLst>
                    <a:ext uri="{9D8B030D-6E8A-4147-A177-3AD203B41FA5}">
                      <a16:colId xmlns:a16="http://schemas.microsoft.com/office/drawing/2014/main" val="2929788397"/>
                    </a:ext>
                  </a:extLst>
                </a:gridCol>
                <a:gridCol w="2288789">
                  <a:extLst>
                    <a:ext uri="{9D8B030D-6E8A-4147-A177-3AD203B41FA5}">
                      <a16:colId xmlns:a16="http://schemas.microsoft.com/office/drawing/2014/main" val="3310632599"/>
                    </a:ext>
                  </a:extLst>
                </a:gridCol>
              </a:tblGrid>
              <a:tr h="381000">
                <a:tc>
                  <a:txBody>
                    <a:bodyPr/>
                    <a:lstStyle/>
                    <a:p>
                      <a:pPr algn="ctr">
                        <a:lnSpc>
                          <a:spcPct val="107000"/>
                        </a:lnSpc>
                        <a:spcAft>
                          <a:spcPts val="800"/>
                        </a:spcAft>
                      </a:pPr>
                      <a:r>
                        <a:rPr lang="fr-FR" sz="2200" b="1" dirty="0">
                          <a:effectLst/>
                          <a:latin typeface="Times New Roman" panose="02020603050405020304" pitchFamily="18" charset="0"/>
                          <a:cs typeface="Times New Roman" panose="02020603050405020304" pitchFamily="18" charset="0"/>
                        </a:rPr>
                        <a:t>Catégories</a:t>
                      </a:r>
                      <a:endParaRPr lang="fr-DZ"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200" b="1" dirty="0">
                          <a:effectLst/>
                          <a:latin typeface="Times New Roman" panose="02020603050405020304" pitchFamily="18" charset="0"/>
                          <a:cs typeface="Times New Roman" panose="02020603050405020304" pitchFamily="18" charset="0"/>
                        </a:rPr>
                        <a:t>Type de PME</a:t>
                      </a:r>
                      <a:endParaRPr lang="fr-DZ"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200" b="1" dirty="0">
                          <a:effectLst/>
                          <a:latin typeface="Times New Roman" panose="02020603050405020304" pitchFamily="18" charset="0"/>
                          <a:cs typeface="Times New Roman" panose="02020603050405020304" pitchFamily="18" charset="0"/>
                        </a:rPr>
                        <a:t>Nombre de PME</a:t>
                      </a:r>
                      <a:endParaRPr lang="fr-DZ"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2200" b="1" dirty="0">
                          <a:effectLst/>
                          <a:latin typeface="Times New Roman" panose="02020603050405020304" pitchFamily="18" charset="0"/>
                          <a:cs typeface="Times New Roman" panose="02020603050405020304" pitchFamily="18" charset="0"/>
                        </a:rPr>
                        <a:t>Part en %</a:t>
                      </a:r>
                      <a:endParaRPr lang="fr-DZ"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6197075"/>
                  </a:ext>
                </a:extLst>
              </a:tr>
              <a:tr h="381000">
                <a:tc rowSpan="5">
                  <a:txBody>
                    <a:bodyPr/>
                    <a:lstStyle/>
                    <a:p>
                      <a:pPr algn="ctr"/>
                      <a:r>
                        <a:rPr lang="fr-FR" sz="2200" b="1" kern="1200" dirty="0">
                          <a:solidFill>
                            <a:schemeClr val="tx1"/>
                          </a:solidFill>
                          <a:effectLst/>
                          <a:latin typeface="Times New Roman" panose="02020603050405020304" pitchFamily="18" charset="0"/>
                          <a:ea typeface="+mn-ea"/>
                          <a:cs typeface="Times New Roman" panose="02020603050405020304" pitchFamily="18" charset="0"/>
                        </a:rPr>
                        <a:t>PME</a:t>
                      </a:r>
                      <a:r>
                        <a:rPr lang="fr-FR" sz="2200" dirty="0">
                          <a:latin typeface="Times New Roman" panose="02020603050405020304" pitchFamily="18" charset="0"/>
                          <a:cs typeface="Times New Roman" panose="02020603050405020304" pitchFamily="18" charset="0"/>
                        </a:rPr>
                        <a:t> </a:t>
                      </a:r>
                      <a:r>
                        <a:rPr lang="fr-FR" sz="2200" b="1" kern="1200" dirty="0">
                          <a:solidFill>
                            <a:schemeClr val="tx1"/>
                          </a:solidFill>
                          <a:effectLst/>
                          <a:latin typeface="Times New Roman" panose="02020603050405020304" pitchFamily="18" charset="0"/>
                          <a:ea typeface="+mn-ea"/>
                          <a:cs typeface="Times New Roman" panose="02020603050405020304" pitchFamily="18" charset="0"/>
                        </a:rPr>
                        <a:t>Privées</a:t>
                      </a:r>
                      <a:endParaRPr lang="fr-DZ" sz="2200" b="1"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algn="just">
                        <a:lnSpc>
                          <a:spcPct val="107000"/>
                        </a:lnSpc>
                        <a:spcAft>
                          <a:spcPts val="800"/>
                        </a:spcAft>
                      </a:pPr>
                      <a:r>
                        <a:rPr lang="fr-FR" sz="2200" dirty="0">
                          <a:effectLst/>
                          <a:latin typeface="Times New Roman" panose="02020603050405020304" pitchFamily="18" charset="0"/>
                          <a:cs typeface="Times New Roman" panose="02020603050405020304" pitchFamily="18" charset="0"/>
                        </a:rPr>
                        <a:t>Personnes morales</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tabLst>
                          <a:tab pos="1973263" algn="l"/>
                          <a:tab pos="2152650" algn="l"/>
                        </a:tabLst>
                      </a:pPr>
                      <a:r>
                        <a:rPr lang="fr-FR" sz="2200" kern="1200" dirty="0">
                          <a:solidFill>
                            <a:schemeClr val="tx1"/>
                          </a:solidFill>
                          <a:effectLst/>
                          <a:latin typeface="Times New Roman" panose="02020603050405020304" pitchFamily="18" charset="0"/>
                          <a:ea typeface="+mn-ea"/>
                          <a:cs typeface="Times New Roman" panose="02020603050405020304" pitchFamily="18" charset="0"/>
                        </a:rPr>
                        <a:t>659.573</a:t>
                      </a:r>
                      <a:endParaRPr lang="fr-DZ" sz="2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r" rtl="1">
                        <a:lnSpc>
                          <a:spcPct val="107000"/>
                        </a:lnSpc>
                        <a:spcAft>
                          <a:spcPts val="800"/>
                        </a:spcAft>
                      </a:pPr>
                      <a:r>
                        <a:rPr lang="fr-FR" sz="2200" dirty="0">
                          <a:effectLst/>
                          <a:latin typeface="Times New Roman" panose="02020603050405020304" pitchFamily="18" charset="0"/>
                          <a:cs typeface="Times New Roman" panose="02020603050405020304" pitchFamily="18" charset="0"/>
                        </a:rPr>
                        <a:t>56,28%</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4969407"/>
                  </a:ext>
                </a:extLst>
              </a:tr>
              <a:tr h="381000">
                <a:tc vMerge="1">
                  <a:txBody>
                    <a:bodyPr/>
                    <a:lstStyle/>
                    <a:p>
                      <a:endParaRPr lang="fr-DZ"/>
                    </a:p>
                  </a:txBody>
                  <a:tcPr/>
                </a:tc>
                <a:tc>
                  <a:txBody>
                    <a:bodyPr/>
                    <a:lstStyle/>
                    <a:p>
                      <a:pPr algn="just">
                        <a:lnSpc>
                          <a:spcPct val="107000"/>
                        </a:lnSpc>
                        <a:spcAft>
                          <a:spcPts val="800"/>
                        </a:spcAft>
                      </a:pPr>
                      <a:r>
                        <a:rPr lang="fr-FR" sz="2200" dirty="0">
                          <a:effectLst/>
                          <a:latin typeface="Times New Roman" panose="02020603050405020304" pitchFamily="18" charset="0"/>
                          <a:cs typeface="Times New Roman" panose="02020603050405020304" pitchFamily="18" charset="0"/>
                        </a:rPr>
                        <a:t>Personnes physiques</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fr-FR" sz="2200" kern="1200" dirty="0">
                          <a:solidFill>
                            <a:schemeClr val="tx1"/>
                          </a:solidFill>
                          <a:effectLst/>
                          <a:latin typeface="Times New Roman" panose="02020603050405020304" pitchFamily="18" charset="0"/>
                          <a:ea typeface="+mn-ea"/>
                          <a:cs typeface="Times New Roman" panose="02020603050405020304" pitchFamily="18" charset="0"/>
                        </a:rPr>
                        <a:t>512.128</a:t>
                      </a:r>
                      <a:endParaRPr lang="fr-DZ" sz="2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200" dirty="0">
                          <a:effectLst/>
                          <a:latin typeface="Times New Roman" panose="02020603050405020304" pitchFamily="18" charset="0"/>
                          <a:cs typeface="Times New Roman" panose="02020603050405020304" pitchFamily="18" charset="0"/>
                        </a:rPr>
                        <a:t>43,70%</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4522105"/>
                  </a:ext>
                </a:extLst>
              </a:tr>
              <a:tr h="381000">
                <a:tc vMerge="1">
                  <a:txBody>
                    <a:bodyPr/>
                    <a:lstStyle/>
                    <a:p>
                      <a:endParaRPr lang="fr-DZ"/>
                    </a:p>
                  </a:txBody>
                  <a:tcPr/>
                </a:tc>
                <a:tc>
                  <a:txBody>
                    <a:bodyPr/>
                    <a:lstStyle/>
                    <a:p>
                      <a:pPr algn="just">
                        <a:lnSpc>
                          <a:spcPct val="107000"/>
                        </a:lnSpc>
                        <a:spcAft>
                          <a:spcPts val="800"/>
                        </a:spcAft>
                      </a:pPr>
                      <a:r>
                        <a:rPr lang="fr-FR" sz="2200" dirty="0">
                          <a:effectLst/>
                          <a:latin typeface="Times New Roman" panose="02020603050405020304" pitchFamily="18" charset="0"/>
                          <a:cs typeface="Times New Roman" panose="02020603050405020304" pitchFamily="18" charset="0"/>
                        </a:rPr>
                        <a:t>Dont Professions libérales</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fr-FR" sz="2200" kern="1200" dirty="0">
                          <a:solidFill>
                            <a:schemeClr val="tx1"/>
                          </a:solidFill>
                          <a:effectLst/>
                          <a:latin typeface="Times New Roman" panose="02020603050405020304" pitchFamily="18" charset="0"/>
                          <a:ea typeface="+mn-ea"/>
                          <a:cs typeface="Times New Roman" panose="02020603050405020304" pitchFamily="18" charset="0"/>
                        </a:rPr>
                        <a:t>243.759</a:t>
                      </a:r>
                      <a:endParaRPr lang="fr-DZ" sz="2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200" dirty="0">
                          <a:effectLst/>
                          <a:latin typeface="Times New Roman" panose="02020603050405020304" pitchFamily="18" charset="0"/>
                          <a:cs typeface="Times New Roman" panose="02020603050405020304" pitchFamily="18" charset="0"/>
                        </a:rPr>
                        <a:t>20,80%</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4183291"/>
                  </a:ext>
                </a:extLst>
              </a:tr>
              <a:tr h="381000">
                <a:tc vMerge="1">
                  <a:txBody>
                    <a:bodyPr/>
                    <a:lstStyle/>
                    <a:p>
                      <a:endParaRPr lang="fr-DZ"/>
                    </a:p>
                  </a:txBody>
                  <a:tcPr/>
                </a:tc>
                <a:tc>
                  <a:txBody>
                    <a:bodyPr/>
                    <a:lstStyle/>
                    <a:p>
                      <a:pPr algn="just">
                        <a:lnSpc>
                          <a:spcPct val="107000"/>
                        </a:lnSpc>
                        <a:spcAft>
                          <a:spcPts val="800"/>
                        </a:spcAft>
                      </a:pPr>
                      <a:r>
                        <a:rPr lang="fr-FR" sz="2200" dirty="0">
                          <a:effectLst/>
                          <a:latin typeface="Times New Roman" panose="02020603050405020304" pitchFamily="18" charset="0"/>
                          <a:cs typeface="Times New Roman" panose="02020603050405020304" pitchFamily="18" charset="0"/>
                        </a:rPr>
                        <a:t>Dont Activités artisanales</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fr-FR" sz="2200" kern="1200" dirty="0">
                          <a:solidFill>
                            <a:schemeClr val="tx1"/>
                          </a:solidFill>
                          <a:effectLst/>
                          <a:latin typeface="Times New Roman" panose="02020603050405020304" pitchFamily="18" charset="0"/>
                          <a:ea typeface="+mn-ea"/>
                          <a:cs typeface="Times New Roman" panose="02020603050405020304" pitchFamily="18" charset="0"/>
                        </a:rPr>
                        <a:t>268.369</a:t>
                      </a:r>
                      <a:endParaRPr lang="fr-DZ" sz="2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200" dirty="0">
                          <a:effectLst/>
                          <a:latin typeface="Times New Roman" panose="02020603050405020304" pitchFamily="18" charset="0"/>
                          <a:cs typeface="Times New Roman" panose="02020603050405020304" pitchFamily="18" charset="0"/>
                        </a:rPr>
                        <a:t>22,90%</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3679732"/>
                  </a:ext>
                </a:extLst>
              </a:tr>
              <a:tr h="381000">
                <a:tc vMerge="1">
                  <a:txBody>
                    <a:bodyPr/>
                    <a:lstStyle/>
                    <a:p>
                      <a:endParaRPr lang="fr-DZ"/>
                    </a:p>
                  </a:txBody>
                  <a:tcPr/>
                </a:tc>
                <a:tc>
                  <a:txBody>
                    <a:bodyPr/>
                    <a:lstStyle/>
                    <a:p>
                      <a:pPr algn="just">
                        <a:lnSpc>
                          <a:spcPct val="107000"/>
                        </a:lnSpc>
                        <a:spcAft>
                          <a:spcPts val="800"/>
                        </a:spcAft>
                      </a:pPr>
                      <a:r>
                        <a:rPr lang="fr-FR" sz="2200" dirty="0">
                          <a:effectLst/>
                          <a:latin typeface="Times New Roman" panose="02020603050405020304" pitchFamily="18" charset="0"/>
                          <a:cs typeface="Times New Roman" panose="02020603050405020304" pitchFamily="18" charset="0"/>
                        </a:rPr>
                        <a:t>Total 1</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fr-FR" sz="2200" kern="1200" dirty="0">
                          <a:solidFill>
                            <a:schemeClr val="tx1"/>
                          </a:solidFill>
                          <a:effectLst/>
                          <a:latin typeface="Times New Roman" panose="02020603050405020304" pitchFamily="18" charset="0"/>
                          <a:ea typeface="+mn-ea"/>
                          <a:cs typeface="Times New Roman" panose="02020603050405020304" pitchFamily="18" charset="0"/>
                        </a:rPr>
                        <a:t>1.171.701</a:t>
                      </a:r>
                      <a:endParaRPr lang="fr-DZ" sz="2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200" dirty="0">
                          <a:effectLst/>
                          <a:latin typeface="Times New Roman" panose="02020603050405020304" pitchFamily="18" charset="0"/>
                          <a:cs typeface="Times New Roman" panose="02020603050405020304" pitchFamily="18" charset="0"/>
                        </a:rPr>
                        <a:t>99,98%</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7111369"/>
                  </a:ext>
                </a:extLst>
              </a:tr>
              <a:tr h="381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200" b="1" dirty="0">
                          <a:effectLst/>
                          <a:latin typeface="Times New Roman" panose="02020603050405020304" pitchFamily="18" charset="0"/>
                          <a:cs typeface="Times New Roman" panose="02020603050405020304" pitchFamily="18" charset="0"/>
                        </a:rPr>
                        <a:t>PME Publiques</a:t>
                      </a:r>
                      <a:endParaRPr lang="fr-DZ"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fr-DZ" sz="2200" dirty="0">
                        <a:latin typeface="Times New Roman" panose="02020603050405020304" pitchFamily="18" charset="0"/>
                        <a:cs typeface="Times New Roman" panose="02020603050405020304" pitchFamily="18" charset="0"/>
                      </a:endParaRPr>
                    </a:p>
                  </a:txBody>
                  <a:tcPr anchor="ctr"/>
                </a:tc>
                <a:tc>
                  <a:txBody>
                    <a:bodyPr/>
                    <a:lstStyle/>
                    <a:p>
                      <a:pPr algn="just">
                        <a:lnSpc>
                          <a:spcPct val="107000"/>
                        </a:lnSpc>
                        <a:spcAft>
                          <a:spcPts val="800"/>
                        </a:spcAft>
                      </a:pPr>
                      <a:r>
                        <a:rPr lang="fr-FR" sz="2200" dirty="0">
                          <a:effectLst/>
                          <a:latin typeface="Times New Roman" panose="02020603050405020304" pitchFamily="18" charset="0"/>
                          <a:cs typeface="Times New Roman" panose="02020603050405020304" pitchFamily="18" charset="0"/>
                        </a:rPr>
                        <a:t>Personnes morales</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fr-FR" sz="2200" kern="1200" dirty="0">
                          <a:solidFill>
                            <a:schemeClr val="tx1"/>
                          </a:solidFill>
                          <a:effectLst/>
                          <a:latin typeface="Times New Roman" panose="02020603050405020304" pitchFamily="18" charset="0"/>
                          <a:ea typeface="+mn-ea"/>
                          <a:cs typeface="Times New Roman" panose="02020603050405020304" pitchFamily="18" charset="0"/>
                        </a:rPr>
                        <a:t>244</a:t>
                      </a:r>
                      <a:endParaRPr lang="fr-DZ" sz="2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200" dirty="0">
                          <a:effectLst/>
                          <a:latin typeface="Times New Roman" panose="02020603050405020304" pitchFamily="18" charset="0"/>
                          <a:cs typeface="Times New Roman" panose="02020603050405020304" pitchFamily="18" charset="0"/>
                        </a:rPr>
                        <a:t>0,02%</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5847226"/>
                  </a:ext>
                </a:extLst>
              </a:tr>
              <a:tr h="381000">
                <a:tc vMerge="1">
                  <a:txBody>
                    <a:bodyPr/>
                    <a:lstStyle/>
                    <a:p>
                      <a:endParaRPr lang="fr-DZ"/>
                    </a:p>
                  </a:txBody>
                  <a:tcPr/>
                </a:tc>
                <a:tc>
                  <a:txBody>
                    <a:bodyPr/>
                    <a:lstStyle/>
                    <a:p>
                      <a:pPr algn="just">
                        <a:lnSpc>
                          <a:spcPct val="107000"/>
                        </a:lnSpc>
                        <a:spcAft>
                          <a:spcPts val="800"/>
                        </a:spcAft>
                      </a:pPr>
                      <a:r>
                        <a:rPr lang="fr-FR" sz="2200" dirty="0">
                          <a:effectLst/>
                          <a:latin typeface="Times New Roman" panose="02020603050405020304" pitchFamily="18" charset="0"/>
                          <a:cs typeface="Times New Roman" panose="02020603050405020304" pitchFamily="18" charset="0"/>
                        </a:rPr>
                        <a:t>Total 2</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fr-FR" sz="2200" kern="1200" dirty="0">
                          <a:solidFill>
                            <a:schemeClr val="tx1"/>
                          </a:solidFill>
                          <a:effectLst/>
                          <a:latin typeface="Times New Roman" panose="02020603050405020304" pitchFamily="18" charset="0"/>
                          <a:ea typeface="+mn-ea"/>
                          <a:cs typeface="Times New Roman" panose="02020603050405020304" pitchFamily="18" charset="0"/>
                        </a:rPr>
                        <a:t>244</a:t>
                      </a:r>
                      <a:endParaRPr lang="fr-DZ" sz="22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200" dirty="0">
                          <a:effectLst/>
                          <a:latin typeface="Times New Roman" panose="02020603050405020304" pitchFamily="18" charset="0"/>
                          <a:cs typeface="Times New Roman" panose="02020603050405020304" pitchFamily="18" charset="0"/>
                        </a:rPr>
                        <a:t>0,02%</a:t>
                      </a:r>
                      <a:endParaRPr lang="fr-DZ"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6950824"/>
                  </a:ext>
                </a:extLst>
              </a:tr>
              <a:tr h="381000">
                <a:tc gridSpan="2">
                  <a:txBody>
                    <a:bodyPr/>
                    <a:lstStyle/>
                    <a:p>
                      <a:pPr algn="ctr">
                        <a:lnSpc>
                          <a:spcPct val="107000"/>
                        </a:lnSpc>
                        <a:spcAft>
                          <a:spcPts val="800"/>
                        </a:spcAft>
                      </a:pPr>
                      <a:r>
                        <a:rPr lang="fr-FR" sz="2200" b="1" dirty="0">
                          <a:effectLst/>
                          <a:latin typeface="Times New Roman" panose="02020603050405020304" pitchFamily="18" charset="0"/>
                          <a:cs typeface="Times New Roman" panose="02020603050405020304" pitchFamily="18" charset="0"/>
                        </a:rPr>
                        <a:t>Total Général</a:t>
                      </a:r>
                      <a:endParaRPr lang="fr-DZ"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DZ"/>
                    </a:p>
                  </a:txBody>
                  <a:tcPr/>
                </a:tc>
                <a:tc>
                  <a:txBody>
                    <a:bodyPr/>
                    <a:lstStyle/>
                    <a:p>
                      <a:pPr algn="r">
                        <a:lnSpc>
                          <a:spcPct val="107000"/>
                        </a:lnSpc>
                        <a:spcAft>
                          <a:spcPts val="800"/>
                        </a:spcAft>
                      </a:pPr>
                      <a:r>
                        <a:rPr lang="fr-FR" sz="2200" b="1" dirty="0">
                          <a:effectLst/>
                          <a:latin typeface="Times New Roman" panose="02020603050405020304" pitchFamily="18" charset="0"/>
                          <a:cs typeface="Times New Roman" panose="02020603050405020304" pitchFamily="18" charset="0"/>
                        </a:rPr>
                        <a:t>1.171.945</a:t>
                      </a:r>
                      <a:endParaRPr lang="fr-DZ"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fr-FR" sz="2200" b="1" dirty="0">
                          <a:effectLst/>
                          <a:latin typeface="Times New Roman" panose="02020603050405020304" pitchFamily="18" charset="0"/>
                          <a:cs typeface="Times New Roman" panose="02020603050405020304" pitchFamily="18" charset="0"/>
                        </a:rPr>
                        <a:t>100,00%</a:t>
                      </a:r>
                      <a:endParaRPr lang="fr-DZ"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6132541"/>
                  </a:ext>
                </a:extLst>
              </a:tr>
            </a:tbl>
          </a:graphicData>
        </a:graphic>
      </p:graphicFrame>
    </p:spTree>
    <p:extLst>
      <p:ext uri="{BB962C8B-B14F-4D97-AF65-F5344CB8AC3E}">
        <p14:creationId xmlns:p14="http://schemas.microsoft.com/office/powerpoint/2010/main" val="2956893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6B4A1BB-B689-472F-8CFE-633CCECFC052}"/>
              </a:ext>
            </a:extLst>
          </p:cNvPr>
          <p:cNvSpPr txBox="1"/>
          <p:nvPr/>
        </p:nvSpPr>
        <p:spPr>
          <a:xfrm>
            <a:off x="367990" y="247862"/>
            <a:ext cx="11441151" cy="468077"/>
          </a:xfrm>
          <a:prstGeom prst="rect">
            <a:avLst/>
          </a:prstGeom>
          <a:noFill/>
        </p:spPr>
        <p:txBody>
          <a:bodyPr wrap="square">
            <a:spAutoFit/>
          </a:bodyPr>
          <a:lstStyle/>
          <a:p>
            <a:pPr algn="just">
              <a:lnSpc>
                <a:spcPct val="107000"/>
              </a:lnSpc>
              <a:spcAft>
                <a:spcPts val="80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Les principales caractéristiques des PME en Algérie :</a:t>
            </a:r>
            <a:endParaRPr lang="fr-DZ"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94256FB4-1A58-4F3C-89E3-07CAAA5E74F7}"/>
              </a:ext>
            </a:extLst>
          </p:cNvPr>
          <p:cNvSpPr txBox="1"/>
          <p:nvPr/>
        </p:nvSpPr>
        <p:spPr>
          <a:xfrm>
            <a:off x="367990" y="808898"/>
            <a:ext cx="11441150" cy="4265783"/>
          </a:xfrm>
          <a:prstGeom prst="rect">
            <a:avLst/>
          </a:prstGeom>
          <a:noFill/>
        </p:spPr>
        <p:txBody>
          <a:bodyPr wrap="square">
            <a:spAutoFit/>
          </a:bodyPr>
          <a:lstStyle/>
          <a:p>
            <a:pPr algn="just">
              <a:lnSpc>
                <a:spcPct val="107000"/>
              </a:lnSpc>
              <a:spcAft>
                <a:spcPts val="80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Nous pouvons regrouper les principales caractéristiques des PME en trois 3 principaux groupes :</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Structure :</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Les PME sont majoritairement des TPE (97% des PME), et leurs présences est dominante dans le secteur des services (54%) et un degré moins dans les secteurs des BTPH (28,5%) et l’industrie manufacturière (15,5%).</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Calibri" panose="020F0502020204030204" pitchFamily="34" charset="0"/>
              <a:buChar char="-"/>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Localisation :</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Nous constatons aussi une forte disparité spatiale des PME avec une concentration de 70% au Nord, 22% sur les Hauts plateaux et 8% au Sud (Année 2019).</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800"/>
              </a:spcAft>
              <a:buFont typeface="Calibri" panose="020F0502020204030204" pitchFamily="34" charset="0"/>
              <a:buChar char="-"/>
            </a:pP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Contribution à l’économie :</a:t>
            </a:r>
            <a:endParaRPr lang="fr-DZ"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2000" dirty="0">
                <a:effectLst/>
                <a:latin typeface="Times New Roman" panose="02020603050405020304" pitchFamily="18" charset="0"/>
                <a:ea typeface="Calibri" panose="020F0502020204030204" pitchFamily="34" charset="0"/>
                <a:cs typeface="Times New Roman" panose="02020603050405020304" pitchFamily="18" charset="0"/>
              </a:rPr>
              <a:t>La contribution des PME en termes de salaire est estimée à 37% du total des salariés permanents, mais l’emploi représente 25% de la population active, aussi il est a signaler que </a:t>
            </a:r>
            <a:r>
              <a:rPr lang="fr-FR" sz="2000" dirty="0">
                <a:effectLst/>
                <a:latin typeface="Times New Roman" panose="02020603050405020304" pitchFamily="18" charset="0"/>
                <a:ea typeface="Calibri" panose="020F0502020204030204" pitchFamily="34" charset="0"/>
                <a:cs typeface="Arial" panose="020B0604020202020204" pitchFamily="34" charset="0"/>
              </a:rPr>
              <a:t>plus de 80% de la Valeur Ajoutée globale (hors hydrocarbures et hors agriculture).</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(Année 2019)</a:t>
            </a:r>
            <a:endParaRPr lang="fr-DZ" sz="2000"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58EA6FA5-EB95-4FB8-8897-6480F31AE798}"/>
              </a:ext>
            </a:extLst>
          </p:cNvPr>
          <p:cNvSpPr txBox="1"/>
          <p:nvPr/>
        </p:nvSpPr>
        <p:spPr>
          <a:xfrm>
            <a:off x="367989" y="5160941"/>
            <a:ext cx="11441149" cy="670440"/>
          </a:xfrm>
          <a:prstGeom prst="rect">
            <a:avLst/>
          </a:prstGeom>
          <a:noFill/>
        </p:spPr>
        <p:txBody>
          <a:bodyPr wrap="square">
            <a:spAutoFit/>
          </a:bodyPr>
          <a:lstStyle/>
          <a:p>
            <a:pPr algn="just">
              <a:lnSpc>
                <a:spcPct val="107000"/>
              </a:lnSpc>
              <a:spcAft>
                <a:spcPts val="800"/>
              </a:spcAft>
            </a:pPr>
            <a:r>
              <a:rPr lang="fr-FR" sz="1800" b="1" i="1" dirty="0">
                <a:effectLst/>
                <a:latin typeface="Times New Roman" panose="02020603050405020304" pitchFamily="18" charset="0"/>
                <a:ea typeface="Calibri" panose="020F0502020204030204" pitchFamily="34" charset="0"/>
                <a:cs typeface="Arial" panose="020B0604020202020204" pitchFamily="34" charset="0"/>
              </a:rPr>
              <a:t>N.B/ En moyenne annuelle, sur la période (2009-2019), 34.132 entreprises ont été créées et 9.242 entreprises ont disparues, soit 27% de mortalité.</a:t>
            </a:r>
            <a:endParaRPr lang="fr-DZ"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15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D728FF6-2544-43DE-908B-2A15C41E386C}"/>
              </a:ext>
            </a:extLst>
          </p:cNvPr>
          <p:cNvSpPr txBox="1"/>
          <p:nvPr/>
        </p:nvSpPr>
        <p:spPr>
          <a:xfrm>
            <a:off x="289932" y="802889"/>
            <a:ext cx="11574966" cy="3027047"/>
          </a:xfrm>
          <a:prstGeom prst="rect">
            <a:avLst/>
          </a:prstGeom>
          <a:noFill/>
        </p:spPr>
        <p:txBody>
          <a:bodyPr wrap="square">
            <a:spAutoFit/>
          </a:bodyPr>
          <a:lstStyle/>
          <a:p>
            <a:pPr algn="just">
              <a:lnSpc>
                <a:spcPct val="107000"/>
              </a:lnSpc>
              <a:spcAft>
                <a:spcPts val="800"/>
              </a:spcAft>
            </a:pPr>
            <a:r>
              <a:rPr lang="fr-FR" sz="3600" dirty="0">
                <a:effectLst/>
                <a:latin typeface="Times New Roman" panose="02020603050405020304" pitchFamily="18" charset="0"/>
                <a:ea typeface="Calibri" panose="020F0502020204030204" pitchFamily="34" charset="0"/>
                <a:cs typeface="Arial" panose="020B0604020202020204" pitchFamily="34" charset="0"/>
              </a:rPr>
              <a:t>Cette introduction sur les PME, met en exergue leur importance du fait que, comme dans les pays industrialisés, cette catégorie d’entreprises constitue une grande partie du tissu productif en Algérie et elle est devenu une composante indispensable à la diversification de son économie.</a:t>
            </a:r>
            <a:endParaRPr lang="fr-DZ"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250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AEFAB6A-5171-4B75-AD59-2ED3C0D64FA6}"/>
              </a:ext>
            </a:extLst>
          </p:cNvPr>
          <p:cNvSpPr txBox="1"/>
          <p:nvPr/>
        </p:nvSpPr>
        <p:spPr>
          <a:xfrm>
            <a:off x="256477" y="272536"/>
            <a:ext cx="11597270" cy="954107"/>
          </a:xfrm>
          <a:prstGeom prst="rect">
            <a:avLst/>
          </a:prstGeom>
          <a:noFill/>
        </p:spPr>
        <p:txBody>
          <a:bodyPr wrap="square">
            <a:spAutoFit/>
          </a:bodyPr>
          <a:lstStyle/>
          <a:p>
            <a:pPr algn="just"/>
            <a:r>
              <a:rPr lang="fr-FR" sz="2800" b="1" dirty="0">
                <a:latin typeface="Times New Roman" panose="02020603050405020304" pitchFamily="18" charset="0"/>
                <a:cs typeface="Times New Roman" panose="02020603050405020304" pitchFamily="18" charset="0"/>
              </a:rPr>
              <a:t>Que prévoit le législateur Algérien en matière de comptabilité pour cette catégorie d’entreprise ?</a:t>
            </a:r>
            <a:endParaRPr lang="fr-DZ" sz="2800" b="1"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F51F75D6-92FD-425D-8CF4-26A43931ACA4}"/>
              </a:ext>
            </a:extLst>
          </p:cNvPr>
          <p:cNvSpPr txBox="1"/>
          <p:nvPr/>
        </p:nvSpPr>
        <p:spPr>
          <a:xfrm>
            <a:off x="256476" y="1400276"/>
            <a:ext cx="11597270" cy="461665"/>
          </a:xfrm>
          <a:prstGeom prst="rect">
            <a:avLst/>
          </a:prstGeom>
          <a:noFill/>
        </p:spPr>
        <p:txBody>
          <a:bodyPr wrap="square">
            <a:spAutoFit/>
          </a:bodyPr>
          <a:lstStyle>
            <a:defPPr>
              <a:defRPr lang="en-US"/>
            </a:defPPr>
            <a:lvl1pPr>
              <a:defRPr sz="2300">
                <a:latin typeface="Times New Roman" panose="02020603050405020304" pitchFamily="18" charset="0"/>
                <a:cs typeface="Times New Roman" panose="02020603050405020304" pitchFamily="18" charset="0"/>
              </a:defRPr>
            </a:lvl1pPr>
          </a:lstStyle>
          <a:p>
            <a:r>
              <a:rPr lang="fr-FR" sz="2400" dirty="0"/>
              <a:t>Loi n° 07-11 du 25 Novembre 2007 portant Système Comptable Financier.</a:t>
            </a:r>
            <a:endParaRPr lang="fr-DZ" sz="2400" dirty="0"/>
          </a:p>
        </p:txBody>
      </p:sp>
      <p:sp>
        <p:nvSpPr>
          <p:cNvPr id="7" name="Espace réservé au texte 10">
            <a:extLst>
              <a:ext uri="{FF2B5EF4-FFF2-40B4-BE49-F238E27FC236}">
                <a16:creationId xmlns:a16="http://schemas.microsoft.com/office/drawing/2014/main" id="{8D84704A-DC5C-45ED-B60A-15B84AD7576C}"/>
              </a:ext>
            </a:extLst>
          </p:cNvPr>
          <p:cNvSpPr txBox="1">
            <a:spLocks/>
          </p:cNvSpPr>
          <p:nvPr/>
        </p:nvSpPr>
        <p:spPr>
          <a:xfrm>
            <a:off x="236682" y="1861941"/>
            <a:ext cx="11597270" cy="954107"/>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fr-FR" sz="2400" dirty="0">
                <a:solidFill>
                  <a:schemeClr val="tx1"/>
                </a:solidFill>
                <a:latin typeface="Times New Roman" panose="02020603050405020304" pitchFamily="18" charset="0"/>
                <a:cs typeface="Times New Roman" panose="02020603050405020304" pitchFamily="18" charset="0"/>
              </a:rPr>
              <a:t>Art. 5 - Les  petites entités dont le chiffre d'affaires, l'effectif  et l'activité ne dépassent pas des seuils déterminés peuvent tenir une comptabilité financière simplifiée.</a:t>
            </a:r>
          </a:p>
        </p:txBody>
      </p:sp>
      <p:sp>
        <p:nvSpPr>
          <p:cNvPr id="8" name="Titre 8">
            <a:extLst>
              <a:ext uri="{FF2B5EF4-FFF2-40B4-BE49-F238E27FC236}">
                <a16:creationId xmlns:a16="http://schemas.microsoft.com/office/drawing/2014/main" id="{BB69C280-20C5-4554-B1F7-38D67F0066EC}"/>
              </a:ext>
            </a:extLst>
          </p:cNvPr>
          <p:cNvSpPr txBox="1">
            <a:spLocks/>
          </p:cNvSpPr>
          <p:nvPr/>
        </p:nvSpPr>
        <p:spPr>
          <a:xfrm>
            <a:off x="246579" y="2884672"/>
            <a:ext cx="11617063" cy="908883"/>
          </a:xfrm>
          <a:prstGeom prst="rect">
            <a:avLst/>
          </a:prstGeom>
        </p:spPr>
        <p:txBody>
          <a:bodyPr vert="horz" lIns="91440" tIns="45720" rIns="91440" bIns="45720" rtlCol="0" anchor="ctr"/>
          <a:lstStyle>
            <a:defPPr>
              <a:defRPr lang="en-US"/>
            </a:defPPr>
            <a:lvl1pPr>
              <a:defRPr sz="2400">
                <a:solidFill>
                  <a:schemeClr val="tx1">
                    <a:lumMod val="65000"/>
                    <a:lumOff val="35000"/>
                  </a:schemeClr>
                </a:solidFill>
                <a:latin typeface="Times New Roman" panose="02020603050405020304" pitchFamily="18" charset="0"/>
                <a:cs typeface="Times New Roman" panose="02020603050405020304" pitchFamily="18" charset="0"/>
              </a:defRPr>
            </a:lvl1pPr>
          </a:lstStyle>
          <a:p>
            <a:pPr algn="just"/>
            <a:r>
              <a:rPr lang="fr-FR" dirty="0">
                <a:solidFill>
                  <a:schemeClr val="tx1"/>
                </a:solidFill>
              </a:rPr>
              <a:t>Arrêté du 26 juillet 2008 fixant les seuils de chiffre d’affaires, de l’effectif et l’activité applicables aux petites entités pour la tenue d’une comptabilité financière simplifiée. </a:t>
            </a:r>
          </a:p>
        </p:txBody>
      </p:sp>
      <p:pic>
        <p:nvPicPr>
          <p:cNvPr id="9" name="Image 8">
            <a:extLst>
              <a:ext uri="{FF2B5EF4-FFF2-40B4-BE49-F238E27FC236}">
                <a16:creationId xmlns:a16="http://schemas.microsoft.com/office/drawing/2014/main" id="{92272126-2124-434F-9E90-4A49784ED304}"/>
              </a:ext>
            </a:extLst>
          </p:cNvPr>
          <p:cNvPicPr>
            <a:picLocks noChangeAspect="1"/>
          </p:cNvPicPr>
          <p:nvPr/>
        </p:nvPicPr>
        <p:blipFill>
          <a:blip r:embed="rId2"/>
          <a:stretch>
            <a:fillRect/>
          </a:stretch>
        </p:blipFill>
        <p:spPr>
          <a:xfrm>
            <a:off x="344383" y="4092499"/>
            <a:ext cx="3703509" cy="1728439"/>
          </a:xfrm>
          <a:prstGeom prst="rect">
            <a:avLst/>
          </a:prstGeom>
        </p:spPr>
      </p:pic>
      <p:pic>
        <p:nvPicPr>
          <p:cNvPr id="10" name="Image 9">
            <a:extLst>
              <a:ext uri="{FF2B5EF4-FFF2-40B4-BE49-F238E27FC236}">
                <a16:creationId xmlns:a16="http://schemas.microsoft.com/office/drawing/2014/main" id="{76ECC242-286D-479B-BB3F-9E83AB2B8BA4}"/>
              </a:ext>
            </a:extLst>
          </p:cNvPr>
          <p:cNvPicPr>
            <a:picLocks noChangeAspect="1"/>
          </p:cNvPicPr>
          <p:nvPr/>
        </p:nvPicPr>
        <p:blipFill>
          <a:blip r:embed="rId3"/>
          <a:stretch>
            <a:fillRect/>
          </a:stretch>
        </p:blipFill>
        <p:spPr>
          <a:xfrm>
            <a:off x="4388491" y="4092499"/>
            <a:ext cx="3428515" cy="1728439"/>
          </a:xfrm>
          <a:prstGeom prst="rect">
            <a:avLst/>
          </a:prstGeom>
        </p:spPr>
      </p:pic>
      <p:pic>
        <p:nvPicPr>
          <p:cNvPr id="11" name="Image 10">
            <a:extLst>
              <a:ext uri="{FF2B5EF4-FFF2-40B4-BE49-F238E27FC236}">
                <a16:creationId xmlns:a16="http://schemas.microsoft.com/office/drawing/2014/main" id="{07AAF919-1DEA-466F-B0C9-9D3DA6012C6B}"/>
              </a:ext>
            </a:extLst>
          </p:cNvPr>
          <p:cNvPicPr>
            <a:picLocks noChangeAspect="1"/>
          </p:cNvPicPr>
          <p:nvPr/>
        </p:nvPicPr>
        <p:blipFill>
          <a:blip r:embed="rId4"/>
          <a:stretch>
            <a:fillRect/>
          </a:stretch>
        </p:blipFill>
        <p:spPr>
          <a:xfrm>
            <a:off x="8210367" y="4092499"/>
            <a:ext cx="3641235" cy="1728439"/>
          </a:xfrm>
          <a:prstGeom prst="rect">
            <a:avLst/>
          </a:prstGeom>
        </p:spPr>
      </p:pic>
    </p:spTree>
    <p:extLst>
      <p:ext uri="{BB962C8B-B14F-4D97-AF65-F5344CB8AC3E}">
        <p14:creationId xmlns:p14="http://schemas.microsoft.com/office/powerpoint/2010/main" val="1509807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33459C-709C-49D3-93A0-238B49279748}"/>
              </a:ext>
            </a:extLst>
          </p:cNvPr>
          <p:cNvSpPr txBox="1"/>
          <p:nvPr/>
        </p:nvSpPr>
        <p:spPr>
          <a:xfrm>
            <a:off x="256477" y="350593"/>
            <a:ext cx="11597270" cy="954107"/>
          </a:xfrm>
          <a:prstGeom prst="rect">
            <a:avLst/>
          </a:prstGeom>
          <a:noFill/>
        </p:spPr>
        <p:txBody>
          <a:bodyPr wrap="square">
            <a:spAutoFit/>
          </a:bodyPr>
          <a:lstStyle/>
          <a:p>
            <a:pPr algn="just"/>
            <a:r>
              <a:rPr lang="fr-FR" sz="2800" b="1" dirty="0">
                <a:latin typeface="Times New Roman" panose="02020603050405020304" pitchFamily="18" charset="0"/>
                <a:cs typeface="Times New Roman" panose="02020603050405020304" pitchFamily="18" charset="0"/>
              </a:rPr>
              <a:t>Que prévoit le législateur Algérien en matière de comptabilité pour cette catégorie d’entreprise ?</a:t>
            </a:r>
            <a:endParaRPr lang="fr-DZ" sz="2800" b="1"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A89F11D9-10F3-4C93-B063-28433D71F3E6}"/>
              </a:ext>
            </a:extLst>
          </p:cNvPr>
          <p:cNvSpPr txBox="1"/>
          <p:nvPr/>
        </p:nvSpPr>
        <p:spPr>
          <a:xfrm>
            <a:off x="256476" y="1400276"/>
            <a:ext cx="11597270" cy="3785652"/>
          </a:xfrm>
          <a:prstGeom prst="rect">
            <a:avLst/>
          </a:prstGeom>
          <a:noFill/>
        </p:spPr>
        <p:txBody>
          <a:bodyPr wrap="square">
            <a:spAutoFit/>
          </a:bodyPr>
          <a:lstStyle>
            <a:defPPr>
              <a:defRPr lang="en-US"/>
            </a:defPPr>
            <a:lvl1pPr>
              <a:defRPr sz="2300">
                <a:latin typeface="Times New Roman" panose="02020603050405020304" pitchFamily="18" charset="0"/>
                <a:cs typeface="Times New Roman" panose="02020603050405020304" pitchFamily="18" charset="0"/>
              </a:defRPr>
            </a:lvl1pPr>
          </a:lstStyle>
          <a:p>
            <a:pPr algn="just"/>
            <a:r>
              <a:rPr lang="fr-FR" sz="2400" dirty="0"/>
              <a:t>Le SCF a été inspiré des normes IAS/IFRS version 2004. Ces dernières avaient comme objectif premier l'harmonisation, à l'échelle mondiale, de l'information comptable pour que les documents fournis soient accessibles à l'ensemble des parties concernées à savoir les investisseurs en capitaux, les prêteurs et les autres créditeurs actuels et potentiels notamment à l’échelle internationale.</a:t>
            </a:r>
          </a:p>
          <a:p>
            <a:pPr algn="just"/>
            <a:endParaRPr lang="fr-FR" sz="2400" dirty="0"/>
          </a:p>
          <a:p>
            <a:pPr algn="just"/>
            <a:r>
              <a:rPr lang="fr-FR" sz="2400" dirty="0"/>
              <a:t>C’est pour cette raison que l’UE à rendu ces normes obligatoires, mais uniquement pour les sociétés cotées en bourse, et ce à partir de 2005.</a:t>
            </a:r>
          </a:p>
          <a:p>
            <a:pPr algn="just"/>
            <a:endParaRPr lang="fr-FR" sz="2400" dirty="0"/>
          </a:p>
          <a:p>
            <a:pPr algn="just"/>
            <a:r>
              <a:rPr lang="fr-FR" sz="2400" dirty="0"/>
              <a:t>En ce temps la norme IFRS PME n’était qu’au stade embryonnaire.</a:t>
            </a:r>
            <a:endParaRPr lang="fr-DZ" sz="2400" dirty="0"/>
          </a:p>
        </p:txBody>
      </p:sp>
    </p:spTree>
    <p:extLst>
      <p:ext uri="{BB962C8B-B14F-4D97-AF65-F5344CB8AC3E}">
        <p14:creationId xmlns:p14="http://schemas.microsoft.com/office/powerpoint/2010/main" val="3898956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479B0BF3-B420-4745-A66C-D84E46C0E06C}"/>
              </a:ext>
            </a:extLst>
          </p:cNvPr>
          <p:cNvSpPr txBox="1">
            <a:spLocks/>
          </p:cNvSpPr>
          <p:nvPr/>
        </p:nvSpPr>
        <p:spPr>
          <a:xfrm>
            <a:off x="325243" y="4228267"/>
            <a:ext cx="11541510" cy="112431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fr-FR" sz="2400" dirty="0">
                <a:latin typeface="Times New Roman" panose="02020603050405020304" pitchFamily="18" charset="0"/>
                <a:cs typeface="Times New Roman" panose="02020603050405020304" pitchFamily="18" charset="0"/>
              </a:rPr>
              <a:t>Pouvons nous profiter de la révision qui s’opère actuellement sur SCF pour prendre en considération cette catégorie d’entreprise en les distinguant des Grandes entreprises ?</a:t>
            </a:r>
          </a:p>
          <a:p>
            <a:pPr marL="0" indent="0">
              <a:buNone/>
            </a:pPr>
            <a:endParaRPr lang="fr-FR" sz="2400" b="1" dirty="0">
              <a:latin typeface="Times New Roman" panose="02020603050405020304" pitchFamily="18" charset="0"/>
              <a:cs typeface="Times New Roman" panose="02020603050405020304" pitchFamily="18" charset="0"/>
            </a:endParaRPr>
          </a:p>
        </p:txBody>
      </p:sp>
      <p:sp>
        <p:nvSpPr>
          <p:cNvPr id="5" name="Espace réservé du contenu 4">
            <a:extLst>
              <a:ext uri="{FF2B5EF4-FFF2-40B4-BE49-F238E27FC236}">
                <a16:creationId xmlns:a16="http://schemas.microsoft.com/office/drawing/2014/main" id="{DF003694-576E-4961-BD91-8BD5EFFA17B5}"/>
              </a:ext>
            </a:extLst>
          </p:cNvPr>
          <p:cNvSpPr txBox="1">
            <a:spLocks/>
          </p:cNvSpPr>
          <p:nvPr/>
        </p:nvSpPr>
        <p:spPr>
          <a:xfrm>
            <a:off x="5053264" y="3649784"/>
            <a:ext cx="2377440" cy="2351764"/>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fr-FR" dirty="0">
              <a:latin typeface="Times New Roman" panose="02020603050405020304" pitchFamily="18" charset="0"/>
              <a:cs typeface="Times New Roman" panose="02020603050405020304" pitchFamily="18" charset="0"/>
            </a:endParaRPr>
          </a:p>
        </p:txBody>
      </p:sp>
      <p:sp>
        <p:nvSpPr>
          <p:cNvPr id="6" name="Espace réservé du contenu 5">
            <a:extLst>
              <a:ext uri="{FF2B5EF4-FFF2-40B4-BE49-F238E27FC236}">
                <a16:creationId xmlns:a16="http://schemas.microsoft.com/office/drawing/2014/main" id="{607503CD-6D3D-4E17-8803-A6C2A158093E}"/>
              </a:ext>
            </a:extLst>
          </p:cNvPr>
          <p:cNvSpPr txBox="1">
            <a:spLocks/>
          </p:cNvSpPr>
          <p:nvPr/>
        </p:nvSpPr>
        <p:spPr>
          <a:xfrm>
            <a:off x="7468241" y="3649783"/>
            <a:ext cx="2377440" cy="1940897"/>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fr-FR" dirty="0">
              <a:latin typeface="Times New Roman" panose="02020603050405020304" pitchFamily="18" charset="0"/>
              <a:cs typeface="Times New Roman" panose="02020603050405020304" pitchFamily="18" charset="0"/>
            </a:endParaRPr>
          </a:p>
        </p:txBody>
      </p:sp>
      <p:sp>
        <p:nvSpPr>
          <p:cNvPr id="7" name="Espace réservé du contenu 6">
            <a:extLst>
              <a:ext uri="{FF2B5EF4-FFF2-40B4-BE49-F238E27FC236}">
                <a16:creationId xmlns:a16="http://schemas.microsoft.com/office/drawing/2014/main" id="{B7FECCCA-A354-403E-A65D-7B1FFBFC290B}"/>
              </a:ext>
            </a:extLst>
          </p:cNvPr>
          <p:cNvSpPr txBox="1">
            <a:spLocks/>
          </p:cNvSpPr>
          <p:nvPr/>
        </p:nvSpPr>
        <p:spPr>
          <a:xfrm>
            <a:off x="9883218" y="3649784"/>
            <a:ext cx="2377440" cy="135710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fr-FR" dirty="0">
              <a:latin typeface="Times New Roman" panose="02020603050405020304" pitchFamily="18" charset="0"/>
              <a:cs typeface="Times New Roman" panose="02020603050405020304" pitchFamily="18" charset="0"/>
            </a:endParaRPr>
          </a:p>
        </p:txBody>
      </p:sp>
      <p:sp>
        <p:nvSpPr>
          <p:cNvPr id="9" name="Espace réservé du contenu 3">
            <a:extLst>
              <a:ext uri="{FF2B5EF4-FFF2-40B4-BE49-F238E27FC236}">
                <a16:creationId xmlns:a16="http://schemas.microsoft.com/office/drawing/2014/main" id="{485EF8C5-2530-4A46-A855-F832A8A4BE99}"/>
              </a:ext>
            </a:extLst>
          </p:cNvPr>
          <p:cNvSpPr txBox="1">
            <a:spLocks/>
          </p:cNvSpPr>
          <p:nvPr/>
        </p:nvSpPr>
        <p:spPr>
          <a:xfrm>
            <a:off x="2638287" y="3649784"/>
            <a:ext cx="2377440" cy="135710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endParaRPr lang="fr-FR" dirty="0">
              <a:latin typeface="Times New Roman" panose="02020603050405020304" pitchFamily="18" charset="0"/>
              <a:cs typeface="Times New Roman" panose="02020603050405020304" pitchFamily="18" charset="0"/>
            </a:endParaRPr>
          </a:p>
        </p:txBody>
      </p:sp>
      <p:graphicFrame>
        <p:nvGraphicFramePr>
          <p:cNvPr id="14" name="Tableau 14">
            <a:extLst>
              <a:ext uri="{FF2B5EF4-FFF2-40B4-BE49-F238E27FC236}">
                <a16:creationId xmlns:a16="http://schemas.microsoft.com/office/drawing/2014/main" id="{F3C19CBE-41D1-42B5-A24B-BC9C44E56100}"/>
              </a:ext>
            </a:extLst>
          </p:cNvPr>
          <p:cNvGraphicFramePr>
            <a:graphicFrameLocks noGrp="1"/>
          </p:cNvGraphicFramePr>
          <p:nvPr>
            <p:extLst>
              <p:ext uri="{D42A27DB-BD31-4B8C-83A1-F6EECF244321}">
                <p14:modId xmlns:p14="http://schemas.microsoft.com/office/powerpoint/2010/main" val="3659065377"/>
              </p:ext>
            </p:extLst>
          </p:nvPr>
        </p:nvGraphicFramePr>
        <p:xfrm>
          <a:off x="325243" y="1185919"/>
          <a:ext cx="11541510" cy="2616657"/>
        </p:xfrm>
        <a:graphic>
          <a:graphicData uri="http://schemas.openxmlformats.org/drawingml/2006/table">
            <a:tbl>
              <a:tblPr firstRow="1" bandRow="1">
                <a:tableStyleId>{5940675A-B579-460E-94D1-54222C63F5DA}</a:tableStyleId>
              </a:tblPr>
              <a:tblGrid>
                <a:gridCol w="2308302">
                  <a:extLst>
                    <a:ext uri="{9D8B030D-6E8A-4147-A177-3AD203B41FA5}">
                      <a16:colId xmlns:a16="http://schemas.microsoft.com/office/drawing/2014/main" val="1199028198"/>
                    </a:ext>
                  </a:extLst>
                </a:gridCol>
                <a:gridCol w="2308302">
                  <a:extLst>
                    <a:ext uri="{9D8B030D-6E8A-4147-A177-3AD203B41FA5}">
                      <a16:colId xmlns:a16="http://schemas.microsoft.com/office/drawing/2014/main" val="3359490930"/>
                    </a:ext>
                  </a:extLst>
                </a:gridCol>
                <a:gridCol w="2308302">
                  <a:extLst>
                    <a:ext uri="{9D8B030D-6E8A-4147-A177-3AD203B41FA5}">
                      <a16:colId xmlns:a16="http://schemas.microsoft.com/office/drawing/2014/main" val="3046629612"/>
                    </a:ext>
                  </a:extLst>
                </a:gridCol>
                <a:gridCol w="2308302">
                  <a:extLst>
                    <a:ext uri="{9D8B030D-6E8A-4147-A177-3AD203B41FA5}">
                      <a16:colId xmlns:a16="http://schemas.microsoft.com/office/drawing/2014/main" val="3355465998"/>
                    </a:ext>
                  </a:extLst>
                </a:gridCol>
                <a:gridCol w="2308302">
                  <a:extLst>
                    <a:ext uri="{9D8B030D-6E8A-4147-A177-3AD203B41FA5}">
                      <a16:colId xmlns:a16="http://schemas.microsoft.com/office/drawing/2014/main" val="1062833446"/>
                    </a:ext>
                  </a:extLst>
                </a:gridCol>
              </a:tblGrid>
              <a:tr h="696417">
                <a:tc>
                  <a:txBody>
                    <a:bodyPr/>
                    <a:lstStyle/>
                    <a:p>
                      <a:pPr algn="ctr"/>
                      <a:r>
                        <a:rPr lang="fr-FR" sz="2400" b="1" dirty="0">
                          <a:latin typeface="Times New Roman" panose="02020603050405020304" pitchFamily="18" charset="0"/>
                          <a:cs typeface="Times New Roman" panose="02020603050405020304" pitchFamily="18" charset="0"/>
                        </a:rPr>
                        <a:t>1</a:t>
                      </a:r>
                      <a:endParaRPr lang="fr-DZ" sz="2400" b="1" dirty="0">
                        <a:latin typeface="Times New Roman" panose="02020603050405020304" pitchFamily="18" charset="0"/>
                        <a:cs typeface="Times New Roman" panose="02020603050405020304" pitchFamily="18" charset="0"/>
                      </a:endParaRPr>
                    </a:p>
                  </a:txBody>
                  <a:tcPr anchor="ctr"/>
                </a:tc>
                <a:tc>
                  <a:txBody>
                    <a:bodyPr/>
                    <a:lstStyle/>
                    <a:p>
                      <a:pPr algn="ctr"/>
                      <a:r>
                        <a:rPr lang="fr-FR" sz="2400" b="1" dirty="0">
                          <a:latin typeface="Times New Roman" panose="02020603050405020304" pitchFamily="18" charset="0"/>
                          <a:cs typeface="Times New Roman" panose="02020603050405020304" pitchFamily="18" charset="0"/>
                        </a:rPr>
                        <a:t>2</a:t>
                      </a:r>
                      <a:endParaRPr lang="fr-DZ" sz="2400" b="1" dirty="0">
                        <a:latin typeface="Times New Roman" panose="02020603050405020304" pitchFamily="18" charset="0"/>
                        <a:cs typeface="Times New Roman" panose="02020603050405020304" pitchFamily="18" charset="0"/>
                      </a:endParaRPr>
                    </a:p>
                  </a:txBody>
                  <a:tcPr anchor="ctr"/>
                </a:tc>
                <a:tc>
                  <a:txBody>
                    <a:bodyPr/>
                    <a:lstStyle/>
                    <a:p>
                      <a:pPr algn="ctr"/>
                      <a:r>
                        <a:rPr lang="fr-FR" sz="2400" b="1" dirty="0">
                          <a:latin typeface="Times New Roman" panose="02020603050405020304" pitchFamily="18" charset="0"/>
                          <a:cs typeface="Times New Roman" panose="02020603050405020304" pitchFamily="18" charset="0"/>
                        </a:rPr>
                        <a:t>3</a:t>
                      </a:r>
                      <a:endParaRPr lang="fr-DZ" sz="2400" b="1" dirty="0">
                        <a:latin typeface="Times New Roman" panose="02020603050405020304" pitchFamily="18" charset="0"/>
                        <a:cs typeface="Times New Roman" panose="02020603050405020304" pitchFamily="18" charset="0"/>
                      </a:endParaRPr>
                    </a:p>
                  </a:txBody>
                  <a:tcPr anchor="ctr"/>
                </a:tc>
                <a:tc>
                  <a:txBody>
                    <a:bodyPr/>
                    <a:lstStyle/>
                    <a:p>
                      <a:pPr algn="ctr"/>
                      <a:r>
                        <a:rPr lang="fr-FR" sz="2400" b="1" dirty="0">
                          <a:latin typeface="Times New Roman" panose="02020603050405020304" pitchFamily="18" charset="0"/>
                          <a:cs typeface="Times New Roman" panose="02020603050405020304" pitchFamily="18" charset="0"/>
                        </a:rPr>
                        <a:t>4</a:t>
                      </a:r>
                      <a:endParaRPr lang="fr-DZ" sz="2400" b="1" dirty="0">
                        <a:latin typeface="Times New Roman" panose="02020603050405020304" pitchFamily="18" charset="0"/>
                        <a:cs typeface="Times New Roman" panose="02020603050405020304" pitchFamily="18" charset="0"/>
                      </a:endParaRPr>
                    </a:p>
                  </a:txBody>
                  <a:tcPr anchor="ctr"/>
                </a:tc>
                <a:tc>
                  <a:txBody>
                    <a:bodyPr/>
                    <a:lstStyle/>
                    <a:p>
                      <a:pPr algn="ctr"/>
                      <a:r>
                        <a:rPr lang="fr-FR" sz="2400" b="1" dirty="0">
                          <a:latin typeface="Times New Roman" panose="02020603050405020304" pitchFamily="18" charset="0"/>
                          <a:cs typeface="Times New Roman" panose="02020603050405020304" pitchFamily="18" charset="0"/>
                        </a:rPr>
                        <a:t>5</a:t>
                      </a:r>
                      <a:endParaRPr lang="fr-DZ"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4824393"/>
                  </a:ext>
                </a:extLst>
              </a:tr>
              <a:tr h="910642">
                <a:tc>
                  <a:txBody>
                    <a:bodyPr/>
                    <a:lstStyle/>
                    <a:p>
                      <a:r>
                        <a:rPr lang="fr-FR" sz="2400" dirty="0">
                          <a:latin typeface="Times New Roman" panose="02020603050405020304" pitchFamily="18" charset="0"/>
                          <a:cs typeface="Times New Roman" panose="02020603050405020304" pitchFamily="18" charset="0"/>
                        </a:rPr>
                        <a:t>La période de préparation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du SCF</a:t>
                      </a:r>
                    </a:p>
                    <a:p>
                      <a:r>
                        <a:rPr lang="fr-FR" sz="2400" dirty="0">
                          <a:latin typeface="Times New Roman" panose="02020603050405020304" pitchFamily="18" charset="0"/>
                          <a:cs typeface="Times New Roman" panose="02020603050405020304" pitchFamily="18" charset="0"/>
                        </a:rPr>
                        <a:t>Avant 2004</a:t>
                      </a:r>
                    </a:p>
                  </a:txBody>
                  <a:tcPr/>
                </a:tc>
                <a:tc>
                  <a:txBody>
                    <a:bodyPr/>
                    <a:lstStyle/>
                    <a:p>
                      <a:r>
                        <a:rPr lang="fr-FR" sz="2400" dirty="0">
                          <a:latin typeface="Times New Roman" panose="02020603050405020304" pitchFamily="18" charset="0"/>
                          <a:cs typeface="Times New Roman" panose="02020603050405020304" pitchFamily="18" charset="0"/>
                        </a:rPr>
                        <a:t>La promulgation de la loi 07-11 portant SCF en 2007</a:t>
                      </a:r>
                      <a:endParaRPr lang="fr-DZ" sz="2400" dirty="0">
                        <a:latin typeface="Times New Roman" panose="02020603050405020304" pitchFamily="18" charset="0"/>
                        <a:cs typeface="Times New Roman" panose="02020603050405020304" pitchFamily="18" charset="0"/>
                      </a:endParaRPr>
                    </a:p>
                  </a:txBody>
                  <a:tcPr/>
                </a:tc>
                <a:tc>
                  <a:txBody>
                    <a:bodyPr/>
                    <a:lstStyle/>
                    <a:p>
                      <a:r>
                        <a:rPr lang="fr-FR" sz="2400" dirty="0">
                          <a:latin typeface="Times New Roman" panose="02020603050405020304" pitchFamily="18" charset="0"/>
                          <a:cs typeface="Times New Roman" panose="02020603050405020304" pitchFamily="18" charset="0"/>
                        </a:rPr>
                        <a:t>La publication de la Norme IFRS PME en 2009 </a:t>
                      </a:r>
                    </a:p>
                    <a:p>
                      <a:endParaRPr lang="fr-DZ" sz="2400" dirty="0">
                        <a:latin typeface="Times New Roman" panose="02020603050405020304" pitchFamily="18" charset="0"/>
                        <a:cs typeface="Times New Roman" panose="02020603050405020304" pitchFamily="18" charset="0"/>
                      </a:endParaRPr>
                    </a:p>
                  </a:txBody>
                  <a:tcPr/>
                </a:tc>
                <a:tc>
                  <a:txBody>
                    <a:bodyPr/>
                    <a:lstStyle/>
                    <a:p>
                      <a:r>
                        <a:rPr lang="fr-FR" sz="2400" dirty="0">
                          <a:latin typeface="Times New Roman" panose="02020603050405020304" pitchFamily="18" charset="0"/>
                          <a:cs typeface="Times New Roman" panose="02020603050405020304" pitchFamily="18" charset="0"/>
                        </a:rPr>
                        <a:t>La révision du SCF est en cours au jour d’aujourd’hui  </a:t>
                      </a:r>
                    </a:p>
                    <a:p>
                      <a:endParaRPr lang="fr-DZ"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latin typeface="Times New Roman" panose="02020603050405020304" pitchFamily="18" charset="0"/>
                          <a:cs typeface="Times New Roman" panose="02020603050405020304" pitchFamily="18" charset="0"/>
                        </a:rPr>
                        <a:t>Le model de gestion des PME algériennes</a:t>
                      </a:r>
                    </a:p>
                    <a:p>
                      <a:endParaRPr lang="fr-DZ"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7421698"/>
                  </a:ext>
                </a:extLst>
              </a:tr>
            </a:tbl>
          </a:graphicData>
        </a:graphic>
      </p:graphicFrame>
      <p:sp>
        <p:nvSpPr>
          <p:cNvPr id="16" name="ZoneTexte 15">
            <a:extLst>
              <a:ext uri="{FF2B5EF4-FFF2-40B4-BE49-F238E27FC236}">
                <a16:creationId xmlns:a16="http://schemas.microsoft.com/office/drawing/2014/main" id="{7B12D77E-5872-4147-AE69-2D696E5FA341}"/>
              </a:ext>
            </a:extLst>
          </p:cNvPr>
          <p:cNvSpPr txBox="1"/>
          <p:nvPr/>
        </p:nvSpPr>
        <p:spPr>
          <a:xfrm>
            <a:off x="367988" y="236933"/>
            <a:ext cx="11456021" cy="940066"/>
          </a:xfrm>
          <a:prstGeom prst="rect">
            <a:avLst/>
          </a:prstGeom>
        </p:spPr>
        <p:txBody>
          <a:bodyPr/>
          <a:lstStyle>
            <a:defPPr>
              <a:defRPr lang="en-US"/>
            </a:defPPr>
            <a:lvl1pPr indent="0" defTabSz="914400">
              <a:lnSpc>
                <a:spcPct val="120000"/>
              </a:lnSpc>
              <a:spcBef>
                <a:spcPts val="1000"/>
              </a:spcBef>
              <a:buClr>
                <a:schemeClr val="accent1"/>
              </a:buClr>
              <a:buSzPct val="100000"/>
              <a:buFont typeface="Arial" panose="020B0604020202020204" pitchFamily="34" charset="0"/>
              <a:buNone/>
              <a:defRPr sz="2400" b="1">
                <a:effectLst/>
                <a:latin typeface="Times New Roman" panose="02020603050405020304" pitchFamily="18" charset="0"/>
                <a:cs typeface="Times New Roman" panose="02020603050405020304" pitchFamily="18" charset="0"/>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fr-FR" dirty="0"/>
              <a:t>Quelle comptabilité appliquée pour la PME, aujourd’hui en Algérie ?</a:t>
            </a:r>
          </a:p>
        </p:txBody>
      </p:sp>
    </p:spTree>
    <p:extLst>
      <p:ext uri="{BB962C8B-B14F-4D97-AF65-F5344CB8AC3E}">
        <p14:creationId xmlns:p14="http://schemas.microsoft.com/office/powerpoint/2010/main" val="42149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pPr rtl="0"/>
            <a:endParaRPr lang="fr-FR" sz="8800" spc="-300" dirty="0">
              <a:gradFill>
                <a:gsLst>
                  <a:gs pos="0">
                    <a:schemeClr val="accent1">
                      <a:lumMod val="5000"/>
                      <a:lumOff val="95000"/>
                    </a:schemeClr>
                  </a:gs>
                  <a:gs pos="100000">
                    <a:schemeClr val="bg1"/>
                  </a:gs>
                </a:gsLst>
                <a:lin ang="5400000" scaled="1"/>
              </a:gradFill>
              <a:latin typeface="+mn-lt"/>
            </a:endParaRPr>
          </a:p>
        </p:txBody>
      </p:sp>
      <p:sp>
        <p:nvSpPr>
          <p:cNvPr id="10" name="Espace réservé au texte 17">
            <a:extLst>
              <a:ext uri="{FF2B5EF4-FFF2-40B4-BE49-F238E27FC236}">
                <a16:creationId xmlns:a16="http://schemas.microsoft.com/office/drawing/2014/main" id="{104C37A1-5CB4-49A1-A359-F623A167BF77}"/>
              </a:ext>
            </a:extLst>
          </p:cNvPr>
          <p:cNvSpPr txBox="1">
            <a:spLocks/>
          </p:cNvSpPr>
          <p:nvPr/>
        </p:nvSpPr>
        <p:spPr>
          <a:xfrm>
            <a:off x="238534" y="1388441"/>
            <a:ext cx="11540357" cy="408111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chemeClr val="tx1"/>
              </a:buClr>
              <a:buFont typeface="Arial" panose="020B0604020202020204" pitchFamily="34" charset="0"/>
              <a:buChar char="•"/>
            </a:pPr>
            <a:r>
              <a:rPr lang="fr-FR" sz="2800" b="0" spc="0" dirty="0">
                <a:solidFill>
                  <a:schemeClr val="tx1"/>
                </a:solidFill>
                <a:latin typeface="Times New Roman" panose="02020603050405020304" pitchFamily="18" charset="0"/>
                <a:cs typeface="Times New Roman" panose="02020603050405020304" pitchFamily="18" charset="0"/>
              </a:rPr>
              <a:t>Introduction sur les PME</a:t>
            </a:r>
          </a:p>
          <a:p>
            <a:pPr>
              <a:buClr>
                <a:schemeClr val="tx1"/>
              </a:buClr>
              <a:buFont typeface="Arial" panose="020B0604020202020204" pitchFamily="34" charset="0"/>
              <a:buChar char="•"/>
            </a:pPr>
            <a:r>
              <a:rPr lang="fr-FR" sz="2800" b="0" spc="0" dirty="0">
                <a:solidFill>
                  <a:schemeClr val="tx1"/>
                </a:solidFill>
                <a:latin typeface="Times New Roman" panose="02020603050405020304" pitchFamily="18" charset="0"/>
                <a:cs typeface="Times New Roman" panose="02020603050405020304" pitchFamily="18" charset="0"/>
              </a:rPr>
              <a:t>Comment est définie la PME ?</a:t>
            </a:r>
          </a:p>
          <a:p>
            <a:pPr>
              <a:buClr>
                <a:schemeClr val="tx1"/>
              </a:buClr>
              <a:buFont typeface="Arial" panose="020B0604020202020204" pitchFamily="34" charset="0"/>
              <a:buChar char="•"/>
            </a:pPr>
            <a:r>
              <a:rPr lang="fr-FR" sz="2800" b="0" spc="0" dirty="0">
                <a:solidFill>
                  <a:schemeClr val="tx1"/>
                </a:solidFill>
                <a:latin typeface="Times New Roman" panose="02020603050405020304" pitchFamily="18" charset="0"/>
                <a:cs typeface="Times New Roman" panose="02020603050405020304" pitchFamily="18" charset="0"/>
              </a:rPr>
              <a:t>Que prévoie le législateur algérien en matière de comptabilité ?</a:t>
            </a:r>
          </a:p>
          <a:p>
            <a:pPr>
              <a:buClr>
                <a:schemeClr val="tx1"/>
              </a:buClr>
              <a:buFont typeface="Arial" panose="020B0604020202020204" pitchFamily="34" charset="0"/>
              <a:buChar char="•"/>
            </a:pPr>
            <a:r>
              <a:rPr lang="fr-FR" sz="2800" b="0" spc="0" dirty="0">
                <a:solidFill>
                  <a:schemeClr val="tx1"/>
                </a:solidFill>
                <a:latin typeface="Times New Roman" panose="02020603050405020304" pitchFamily="18" charset="0"/>
                <a:cs typeface="Times New Roman" panose="02020603050405020304" pitchFamily="18" charset="0"/>
              </a:rPr>
              <a:t>Quelle comptabilité appliqué pour la PME, aujourd’hui en Algérie ?</a:t>
            </a:r>
          </a:p>
          <a:p>
            <a:pPr>
              <a:buClr>
                <a:schemeClr val="tx1"/>
              </a:buClr>
              <a:buFont typeface="Arial" panose="020B0604020202020204" pitchFamily="34" charset="0"/>
              <a:buChar char="•"/>
            </a:pPr>
            <a:r>
              <a:rPr lang="fr-FR" sz="2800" b="0" spc="0" dirty="0">
                <a:solidFill>
                  <a:schemeClr val="tx1"/>
                </a:solidFill>
                <a:latin typeface="Times New Roman" panose="02020603050405020304" pitchFamily="18" charset="0"/>
                <a:cs typeface="Times New Roman" panose="02020603050405020304" pitchFamily="18" charset="0"/>
              </a:rPr>
              <a:t>Pourquoi une norme IFRS PME comme alternative en matière comptable pour assurer la pérennité de la PME Algérienne ?</a:t>
            </a:r>
          </a:p>
          <a:p>
            <a:pPr>
              <a:buClr>
                <a:schemeClr val="tx1"/>
              </a:buClr>
              <a:buFont typeface="Arial" panose="020B0604020202020204" pitchFamily="34" charset="0"/>
              <a:buChar char="•"/>
            </a:pPr>
            <a:r>
              <a:rPr lang="fr-FR" sz="2800" b="0" spc="0" dirty="0">
                <a:solidFill>
                  <a:schemeClr val="tx1"/>
                </a:solidFill>
                <a:latin typeface="Times New Roman" panose="02020603050405020304" pitchFamily="18" charset="0"/>
                <a:cs typeface="Times New Roman" panose="02020603050405020304" pitchFamily="18" charset="0"/>
              </a:rPr>
              <a:t>Avec quoi faudrait-il accompagner la transition des PME vers la norme IFRS PME ?</a:t>
            </a:r>
            <a:endParaRPr lang="fr-DZ" sz="2800" b="0" spc="0" dirty="0">
              <a:solidFill>
                <a:schemeClr val="tx1"/>
              </a:solidFill>
              <a:latin typeface="Times New Roman" panose="02020603050405020304" pitchFamily="18" charset="0"/>
              <a:cs typeface="Times New Roman" panose="02020603050405020304" pitchFamily="18" charset="0"/>
            </a:endParaRPr>
          </a:p>
        </p:txBody>
      </p:sp>
      <p:sp>
        <p:nvSpPr>
          <p:cNvPr id="11" name="ZoneTexte 10">
            <a:extLst>
              <a:ext uri="{FF2B5EF4-FFF2-40B4-BE49-F238E27FC236}">
                <a16:creationId xmlns:a16="http://schemas.microsoft.com/office/drawing/2014/main" id="{172ABEFE-E573-421F-A184-BDCBE7EC89BD}"/>
              </a:ext>
            </a:extLst>
          </p:cNvPr>
          <p:cNvSpPr txBox="1"/>
          <p:nvPr/>
        </p:nvSpPr>
        <p:spPr>
          <a:xfrm>
            <a:off x="402533" y="394870"/>
            <a:ext cx="6899564" cy="535531"/>
          </a:xfrm>
          <a:prstGeom prst="rect">
            <a:avLst/>
          </a:prstGeom>
        </p:spPr>
        <p:txBody>
          <a:bodyPr vert="horz" wrap="square" lIns="91440" tIns="45720" rIns="91440" bIns="45720" rtlCol="0" anchor="ctr">
            <a:spAutoFit/>
          </a:bodyPr>
          <a:lstStyle>
            <a:lvl1pPr marL="457200" indent="-457200">
              <a:lnSpc>
                <a:spcPct val="90000"/>
              </a:lnSpc>
              <a:spcBef>
                <a:spcPts val="0"/>
              </a:spcBef>
              <a:buFont typeface="Arial" panose="020B0604020202020204" pitchFamily="34" charset="0"/>
              <a:buChar char="•"/>
              <a:defRPr sz="3200" b="1" baseline="0">
                <a:gradFill>
                  <a:gsLst>
                    <a:gs pos="0">
                      <a:schemeClr val="accent1">
                        <a:lumMod val="5000"/>
                        <a:lumOff val="95000"/>
                      </a:schemeClr>
                    </a:gs>
                    <a:gs pos="100000">
                      <a:schemeClr val="bg1"/>
                    </a:gs>
                  </a:gsLst>
                  <a:lin ang="5400000" scaled="1"/>
                </a:gradFill>
              </a:defRPr>
            </a:lvl1pPr>
            <a:lvl2pPr marL="109538" indent="0">
              <a:lnSpc>
                <a:spcPct val="90000"/>
              </a:lnSpc>
              <a:spcBef>
                <a:spcPts val="0"/>
              </a:spcBef>
              <a:buFont typeface="Arial" panose="020B0604020202020204" pitchFamily="34" charset="0"/>
              <a:buNone/>
              <a:defRPr sz="3600" b="1">
                <a:gradFill>
                  <a:gsLst>
                    <a:gs pos="0">
                      <a:schemeClr val="accent1">
                        <a:lumMod val="5000"/>
                        <a:lumOff val="95000"/>
                      </a:schemeClr>
                    </a:gs>
                    <a:gs pos="100000">
                      <a:schemeClr val="bg1"/>
                    </a:gs>
                  </a:gsLst>
                  <a:lin ang="5400000" scaled="1"/>
                </a:gradFill>
              </a:defRPr>
            </a:lvl2pPr>
            <a:lvl3pPr marL="0" indent="0">
              <a:lnSpc>
                <a:spcPct val="90000"/>
              </a:lnSpc>
              <a:spcBef>
                <a:spcPts val="1200"/>
              </a:spcBef>
              <a:spcAft>
                <a:spcPts val="1200"/>
              </a:spcAft>
              <a:buFont typeface="Arial" panose="020B0604020202020204" pitchFamily="34" charset="0"/>
              <a:buNone/>
              <a:defRPr sz="2000" b="1">
                <a:solidFill>
                  <a:schemeClr val="tx2"/>
                </a:solidFill>
              </a:defRPr>
            </a:lvl3pPr>
            <a:lvl4pPr marL="0" indent="0">
              <a:lnSpc>
                <a:spcPct val="90000"/>
              </a:lnSpc>
              <a:spcBef>
                <a:spcPts val="0"/>
              </a:spcBef>
              <a:spcAft>
                <a:spcPts val="600"/>
              </a:spcAft>
              <a:buFont typeface="Arial" panose="020B0604020202020204" pitchFamily="34" charset="0"/>
              <a:buNone/>
              <a:defRPr sz="1600">
                <a:solidFill>
                  <a:schemeClr val="tx1">
                    <a:lumMod val="85000"/>
                    <a:lumOff val="15000"/>
                  </a:schemeClr>
                </a:solidFill>
              </a:defRPr>
            </a:lvl4pPr>
            <a:lvl5pPr marL="0" indent="0">
              <a:lnSpc>
                <a:spcPct val="90000"/>
              </a:lnSpc>
              <a:spcBef>
                <a:spcPts val="0"/>
              </a:spcBef>
              <a:spcAft>
                <a:spcPts val="1200"/>
              </a:spcAft>
              <a:buFont typeface="Arial" panose="020B0604020202020204" pitchFamily="34" charset="0"/>
              <a:buNone/>
              <a:defRPr sz="1600">
                <a:solidFill>
                  <a:schemeClr val="tx1">
                    <a:lumMod val="85000"/>
                    <a:lumOff val="1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fr-FR" i="1" dirty="0">
                <a:solidFill>
                  <a:schemeClr val="tx1"/>
                </a:solidFill>
                <a:latin typeface="Times New Roman" panose="02020603050405020304" pitchFamily="18" charset="0"/>
                <a:cs typeface="Times New Roman" panose="02020603050405020304" pitchFamily="18" charset="0"/>
              </a:rPr>
              <a:t>AXES DE RÉFLEXION :</a:t>
            </a:r>
          </a:p>
        </p:txBody>
      </p:sp>
    </p:spTree>
    <p:extLst>
      <p:ext uri="{BB962C8B-B14F-4D97-AF65-F5344CB8AC3E}">
        <p14:creationId xmlns:p14="http://schemas.microsoft.com/office/powerpoint/2010/main" val="1860904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4">
            <a:extLst>
              <a:ext uri="{FF2B5EF4-FFF2-40B4-BE49-F238E27FC236}">
                <a16:creationId xmlns:a16="http://schemas.microsoft.com/office/drawing/2014/main" id="{1B2F4072-2CAB-4DA9-A53F-9F32AC739E0F}"/>
              </a:ext>
            </a:extLst>
          </p:cNvPr>
          <p:cNvSpPr txBox="1">
            <a:spLocks/>
          </p:cNvSpPr>
          <p:nvPr/>
        </p:nvSpPr>
        <p:spPr>
          <a:xfrm>
            <a:off x="312234" y="392305"/>
            <a:ext cx="11552664" cy="488642"/>
          </a:xfrm>
          <a:prstGeom prst="rect">
            <a:avLst/>
          </a:prstGeom>
        </p:spPr>
        <p:txBody>
          <a:bodyPr rtlCol="0"/>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fr-FR" sz="2400" b="1" dirty="0">
                <a:latin typeface="Times New Roman" panose="02020603050405020304" pitchFamily="18" charset="0"/>
                <a:cs typeface="Times New Roman" panose="02020603050405020304" pitchFamily="18" charset="0"/>
              </a:rPr>
              <a:t>Pourquoi une norme IFRS PME ?</a:t>
            </a:r>
          </a:p>
        </p:txBody>
      </p:sp>
      <p:graphicFrame>
        <p:nvGraphicFramePr>
          <p:cNvPr id="4" name="Tableau 14">
            <a:extLst>
              <a:ext uri="{FF2B5EF4-FFF2-40B4-BE49-F238E27FC236}">
                <a16:creationId xmlns:a16="http://schemas.microsoft.com/office/drawing/2014/main" id="{F20B5D63-37C2-4DF1-A915-E55DB7370781}"/>
              </a:ext>
            </a:extLst>
          </p:cNvPr>
          <p:cNvGraphicFramePr>
            <a:graphicFrameLocks noGrp="1"/>
          </p:cNvGraphicFramePr>
          <p:nvPr>
            <p:extLst>
              <p:ext uri="{D42A27DB-BD31-4B8C-83A1-F6EECF244321}">
                <p14:modId xmlns:p14="http://schemas.microsoft.com/office/powerpoint/2010/main" val="210336173"/>
              </p:ext>
            </p:extLst>
          </p:nvPr>
        </p:nvGraphicFramePr>
        <p:xfrm>
          <a:off x="367990" y="1616927"/>
          <a:ext cx="11541510" cy="3840480"/>
        </p:xfrm>
        <a:graphic>
          <a:graphicData uri="http://schemas.openxmlformats.org/drawingml/2006/table">
            <a:tbl>
              <a:tblPr firstRow="1" bandRow="1">
                <a:tableStyleId>{5940675A-B579-460E-94D1-54222C63F5DA}</a:tableStyleId>
              </a:tblPr>
              <a:tblGrid>
                <a:gridCol w="2308302">
                  <a:extLst>
                    <a:ext uri="{9D8B030D-6E8A-4147-A177-3AD203B41FA5}">
                      <a16:colId xmlns:a16="http://schemas.microsoft.com/office/drawing/2014/main" val="1199028198"/>
                    </a:ext>
                  </a:extLst>
                </a:gridCol>
                <a:gridCol w="2308302">
                  <a:extLst>
                    <a:ext uri="{9D8B030D-6E8A-4147-A177-3AD203B41FA5}">
                      <a16:colId xmlns:a16="http://schemas.microsoft.com/office/drawing/2014/main" val="2920115786"/>
                    </a:ext>
                  </a:extLst>
                </a:gridCol>
                <a:gridCol w="2308302">
                  <a:extLst>
                    <a:ext uri="{9D8B030D-6E8A-4147-A177-3AD203B41FA5}">
                      <a16:colId xmlns:a16="http://schemas.microsoft.com/office/drawing/2014/main" val="3046629612"/>
                    </a:ext>
                  </a:extLst>
                </a:gridCol>
                <a:gridCol w="2308302">
                  <a:extLst>
                    <a:ext uri="{9D8B030D-6E8A-4147-A177-3AD203B41FA5}">
                      <a16:colId xmlns:a16="http://schemas.microsoft.com/office/drawing/2014/main" val="3355465998"/>
                    </a:ext>
                  </a:extLst>
                </a:gridCol>
                <a:gridCol w="2308302">
                  <a:extLst>
                    <a:ext uri="{9D8B030D-6E8A-4147-A177-3AD203B41FA5}">
                      <a16:colId xmlns:a16="http://schemas.microsoft.com/office/drawing/2014/main" val="1062833446"/>
                    </a:ext>
                  </a:extLst>
                </a:gridCol>
              </a:tblGrid>
              <a:tr h="425410">
                <a:tc>
                  <a:txBody>
                    <a:bodyPr/>
                    <a:lstStyle/>
                    <a:p>
                      <a:pPr algn="ctr"/>
                      <a:r>
                        <a:rPr lang="fr-FR" sz="2400" b="1" dirty="0">
                          <a:latin typeface="Times New Roman" panose="02020603050405020304" pitchFamily="18" charset="0"/>
                          <a:cs typeface="Times New Roman" panose="02020603050405020304" pitchFamily="18" charset="0"/>
                        </a:rPr>
                        <a:t>1</a:t>
                      </a:r>
                      <a:endParaRPr lang="fr-DZ" sz="2400" b="1" dirty="0">
                        <a:latin typeface="Times New Roman" panose="02020603050405020304" pitchFamily="18" charset="0"/>
                        <a:cs typeface="Times New Roman" panose="02020603050405020304" pitchFamily="18" charset="0"/>
                      </a:endParaRPr>
                    </a:p>
                  </a:txBody>
                  <a:tcPr anchor="ctr"/>
                </a:tc>
                <a:tc>
                  <a:txBody>
                    <a:bodyPr/>
                    <a:lstStyle/>
                    <a:p>
                      <a:pPr algn="ctr"/>
                      <a:r>
                        <a:rPr lang="fr-FR" sz="2400" b="1" dirty="0">
                          <a:latin typeface="Times New Roman" panose="02020603050405020304" pitchFamily="18" charset="0"/>
                          <a:cs typeface="Times New Roman" panose="02020603050405020304" pitchFamily="18" charset="0"/>
                        </a:rPr>
                        <a:t>2</a:t>
                      </a:r>
                      <a:endParaRPr lang="fr-DZ" sz="2400" b="1" dirty="0">
                        <a:latin typeface="Times New Roman" panose="02020603050405020304" pitchFamily="18" charset="0"/>
                        <a:cs typeface="Times New Roman" panose="02020603050405020304" pitchFamily="18" charset="0"/>
                      </a:endParaRPr>
                    </a:p>
                  </a:txBody>
                  <a:tcPr anchor="ctr"/>
                </a:tc>
                <a:tc>
                  <a:txBody>
                    <a:bodyPr/>
                    <a:lstStyle/>
                    <a:p>
                      <a:pPr algn="ctr"/>
                      <a:r>
                        <a:rPr lang="fr-FR" sz="2400" b="1" dirty="0">
                          <a:latin typeface="Times New Roman" panose="02020603050405020304" pitchFamily="18" charset="0"/>
                          <a:cs typeface="Times New Roman" panose="02020603050405020304" pitchFamily="18" charset="0"/>
                        </a:rPr>
                        <a:t>3</a:t>
                      </a:r>
                      <a:endParaRPr lang="fr-DZ" sz="2400" b="1" dirty="0">
                        <a:latin typeface="Times New Roman" panose="02020603050405020304" pitchFamily="18" charset="0"/>
                        <a:cs typeface="Times New Roman" panose="02020603050405020304" pitchFamily="18" charset="0"/>
                      </a:endParaRPr>
                    </a:p>
                  </a:txBody>
                  <a:tcPr anchor="ctr"/>
                </a:tc>
                <a:tc>
                  <a:txBody>
                    <a:bodyPr/>
                    <a:lstStyle/>
                    <a:p>
                      <a:pPr algn="ctr"/>
                      <a:r>
                        <a:rPr lang="fr-FR" sz="2400" b="1" dirty="0">
                          <a:latin typeface="Times New Roman" panose="02020603050405020304" pitchFamily="18" charset="0"/>
                          <a:cs typeface="Times New Roman" panose="02020603050405020304" pitchFamily="18" charset="0"/>
                        </a:rPr>
                        <a:t>4</a:t>
                      </a:r>
                      <a:endParaRPr lang="fr-DZ" sz="2400" b="1" dirty="0">
                        <a:latin typeface="Times New Roman" panose="02020603050405020304" pitchFamily="18" charset="0"/>
                        <a:cs typeface="Times New Roman" panose="02020603050405020304" pitchFamily="18" charset="0"/>
                      </a:endParaRPr>
                    </a:p>
                  </a:txBody>
                  <a:tcPr anchor="ctr"/>
                </a:tc>
                <a:tc>
                  <a:txBody>
                    <a:bodyPr/>
                    <a:lstStyle/>
                    <a:p>
                      <a:pPr algn="ctr"/>
                      <a:r>
                        <a:rPr lang="fr-FR" sz="2400" b="1" dirty="0">
                          <a:latin typeface="Times New Roman" panose="02020603050405020304" pitchFamily="18" charset="0"/>
                          <a:cs typeface="Times New Roman" panose="02020603050405020304" pitchFamily="18" charset="0"/>
                        </a:rPr>
                        <a:t>5</a:t>
                      </a:r>
                      <a:endParaRPr lang="fr-DZ"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4824393"/>
                  </a:ext>
                </a:extLst>
              </a:tr>
              <a:tr h="9106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latin typeface="Times New Roman" panose="02020603050405020304" pitchFamily="18" charset="0"/>
                          <a:cs typeface="Times New Roman" panose="02020603050405020304" pitchFamily="18" charset="0"/>
                        </a:rPr>
                        <a:t>L’information financière publiée n’est pas destinée aux même type des utilisateurs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dirty="0">
                        <a:latin typeface="Times New Roman" panose="02020603050405020304" pitchFamily="18" charset="0"/>
                        <a:cs typeface="Times New Roman" panose="02020603050405020304" pitchFamily="18" charset="0"/>
                      </a:endParaRPr>
                    </a:p>
                    <a:p>
                      <a:pPr algn="l"/>
                      <a:endParaRPr lang="fr-FR" sz="2400" dirty="0">
                        <a:latin typeface="Times New Roman" panose="02020603050405020304" pitchFamily="18" charset="0"/>
                        <a:cs typeface="Times New Roman" panose="02020603050405020304" pitchFamily="18" charset="0"/>
                      </a:endParaRPr>
                    </a:p>
                  </a:txBody>
                  <a:tcPr/>
                </a:tc>
                <a:tc>
                  <a:txBody>
                    <a:bodyPr/>
                    <a:lstStyle/>
                    <a:p>
                      <a:pPr algn="l"/>
                      <a:r>
                        <a:rPr lang="fr-FR" sz="2400" dirty="0">
                          <a:latin typeface="Times New Roman" panose="02020603050405020304" pitchFamily="18" charset="0"/>
                          <a:cs typeface="Times New Roman" panose="02020603050405020304" pitchFamily="18" charset="0"/>
                        </a:rPr>
                        <a:t>Coût élevé de l’application du full IFRS</a:t>
                      </a:r>
                    </a:p>
                    <a:p>
                      <a:pPr algn="l"/>
                      <a:r>
                        <a:rPr lang="fr-FR" sz="2400" b="1" i="1" dirty="0">
                          <a:latin typeface="Times New Roman" panose="02020603050405020304" pitchFamily="18" charset="0"/>
                          <a:cs typeface="Times New Roman" panose="02020603050405020304" pitchFamily="18" charset="0"/>
                        </a:rPr>
                        <a:t>VS</a:t>
                      </a:r>
                    </a:p>
                    <a:p>
                      <a:pPr algn="l"/>
                      <a:r>
                        <a:rPr lang="fr-FR" sz="2400" dirty="0">
                          <a:latin typeface="Times New Roman" panose="02020603050405020304" pitchFamily="18" charset="0"/>
                          <a:cs typeface="Times New Roman" panose="02020603050405020304" pitchFamily="18" charset="0"/>
                        </a:rPr>
                        <a:t>l’utilité de l’information financière publiée par la PME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latin typeface="Times New Roman" panose="02020603050405020304" pitchFamily="18" charset="0"/>
                          <a:cs typeface="Times New Roman" panose="02020603050405020304" pitchFamily="18" charset="0"/>
                        </a:rPr>
                        <a:t>Classement des priorités chez les managers des PME</a:t>
                      </a:r>
                    </a:p>
                    <a:p>
                      <a:pPr algn="l"/>
                      <a:endParaRPr lang="fr-FR"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latin typeface="Times New Roman" panose="02020603050405020304" pitchFamily="18" charset="0"/>
                          <a:cs typeface="Times New Roman" panose="02020603050405020304" pitchFamily="18" charset="0"/>
                        </a:rPr>
                        <a:t>Potentiel que représente la PME pour l’économie nationale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latin typeface="Times New Roman" panose="02020603050405020304" pitchFamily="18" charset="0"/>
                          <a:cs typeface="Times New Roman" panose="02020603050405020304" pitchFamily="18" charset="0"/>
                        </a:rPr>
                        <a:t>Probabilité de survie et de développement de la PME</a:t>
                      </a:r>
                    </a:p>
                    <a:p>
                      <a:pPr algn="l"/>
                      <a:endParaRPr lang="fr-DZ"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7421698"/>
                  </a:ext>
                </a:extLst>
              </a:tr>
            </a:tbl>
          </a:graphicData>
        </a:graphic>
      </p:graphicFrame>
    </p:spTree>
    <p:extLst>
      <p:ext uri="{BB962C8B-B14F-4D97-AF65-F5344CB8AC3E}">
        <p14:creationId xmlns:p14="http://schemas.microsoft.com/office/powerpoint/2010/main" val="1348676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89785D2-8478-4F07-B9DC-10DB92684298}"/>
              </a:ext>
            </a:extLst>
          </p:cNvPr>
          <p:cNvSpPr txBox="1"/>
          <p:nvPr/>
        </p:nvSpPr>
        <p:spPr>
          <a:xfrm>
            <a:off x="365202" y="239079"/>
            <a:ext cx="6105292" cy="496867"/>
          </a:xfrm>
          <a:prstGeom prst="rect">
            <a:avLst/>
          </a:prstGeom>
        </p:spPr>
        <p:txBody>
          <a:bodyPr rtlCol="0"/>
          <a:lstStyle>
            <a:defPPr>
              <a:defRPr lang="en-US"/>
            </a:defPPr>
            <a:lvl1pPr indent="0" defTabSz="914400">
              <a:lnSpc>
                <a:spcPct val="120000"/>
              </a:lnSpc>
              <a:spcBef>
                <a:spcPts val="1000"/>
              </a:spcBef>
              <a:buClr>
                <a:schemeClr val="accent1"/>
              </a:buClr>
              <a:buSzPct val="100000"/>
              <a:buFont typeface="Arial" panose="020B0604020202020204" pitchFamily="34" charset="0"/>
              <a:buNone/>
              <a:defRPr sz="2400" b="1">
                <a:effectLst/>
                <a:latin typeface="Times New Roman" panose="02020603050405020304" pitchFamily="18" charset="0"/>
                <a:cs typeface="Times New Roman" panose="02020603050405020304" pitchFamily="18" charset="0"/>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fr-FR" dirty="0"/>
              <a:t>Pourquoi une norme IFRS PME ?</a:t>
            </a:r>
          </a:p>
        </p:txBody>
      </p:sp>
      <p:sp>
        <p:nvSpPr>
          <p:cNvPr id="5" name="Espace réservé au texte 20">
            <a:extLst>
              <a:ext uri="{FF2B5EF4-FFF2-40B4-BE49-F238E27FC236}">
                <a16:creationId xmlns:a16="http://schemas.microsoft.com/office/drawing/2014/main" id="{3C222BA3-C868-4B01-A234-3BEE0643A246}"/>
              </a:ext>
            </a:extLst>
          </p:cNvPr>
          <p:cNvSpPr txBox="1">
            <a:spLocks/>
          </p:cNvSpPr>
          <p:nvPr/>
        </p:nvSpPr>
        <p:spPr>
          <a:xfrm>
            <a:off x="289931" y="947854"/>
            <a:ext cx="11597267" cy="568713"/>
          </a:xfrm>
          <a:prstGeom prst="rect">
            <a:avLst/>
          </a:prstGeom>
        </p:spPr>
        <p:txBody>
          <a:bodyPr rtlCol="0">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Clr>
                <a:schemeClr val="tx1"/>
              </a:buClr>
              <a:buNone/>
            </a:pPr>
            <a:r>
              <a:rPr lang="fr-FR" sz="2400" dirty="0">
                <a:latin typeface="Times New Roman" panose="02020603050405020304" pitchFamily="18" charset="0"/>
                <a:cs typeface="Times New Roman" panose="02020603050405020304" pitchFamily="18" charset="0"/>
              </a:rPr>
              <a:t>En sus de ce qui a été présenté, l’application de l’IFRS PME procure d’autres avantages, notamment : </a:t>
            </a:r>
          </a:p>
        </p:txBody>
      </p:sp>
      <p:sp>
        <p:nvSpPr>
          <p:cNvPr id="6" name="Espace réservé au texte 20">
            <a:extLst>
              <a:ext uri="{FF2B5EF4-FFF2-40B4-BE49-F238E27FC236}">
                <a16:creationId xmlns:a16="http://schemas.microsoft.com/office/drawing/2014/main" id="{DA1BAA8D-FCAC-4983-981B-8F8A3D70BF65}"/>
              </a:ext>
            </a:extLst>
          </p:cNvPr>
          <p:cNvSpPr txBox="1">
            <a:spLocks/>
          </p:cNvSpPr>
          <p:nvPr/>
        </p:nvSpPr>
        <p:spPr>
          <a:xfrm>
            <a:off x="365202" y="1728475"/>
            <a:ext cx="11597267" cy="2587046"/>
          </a:xfrm>
          <a:prstGeom prst="rect">
            <a:avLst/>
          </a:prstGeom>
        </p:spPr>
        <p:txBody>
          <a:bodyPr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Clr>
                <a:schemeClr val="tx1"/>
              </a:buClr>
            </a:pPr>
            <a:r>
              <a:rPr lang="fr-FR" sz="2200" dirty="0">
                <a:latin typeface="Times New Roman" panose="02020603050405020304" pitchFamily="18" charset="0"/>
                <a:cs typeface="Times New Roman" panose="02020603050405020304" pitchFamily="18" charset="0"/>
              </a:rPr>
              <a:t>L’amélioration de la comparabilité pour les utilisateurs de comptes ;</a:t>
            </a:r>
          </a:p>
          <a:p>
            <a:pPr>
              <a:buClr>
                <a:schemeClr val="tx1"/>
              </a:buClr>
            </a:pPr>
            <a:r>
              <a:rPr lang="fr-FR" sz="2200" dirty="0">
                <a:latin typeface="Times New Roman" panose="02020603050405020304" pitchFamily="18" charset="0"/>
                <a:cs typeface="Times New Roman" panose="02020603050405020304" pitchFamily="18" charset="0"/>
              </a:rPr>
              <a:t>L’amélioration de la confiance globale dans les comptes des PME ;</a:t>
            </a:r>
          </a:p>
          <a:p>
            <a:pPr>
              <a:buClr>
                <a:schemeClr val="tx1"/>
              </a:buClr>
            </a:pPr>
            <a:r>
              <a:rPr lang="fr-FR" sz="2200" dirty="0">
                <a:latin typeface="Times New Roman" panose="02020603050405020304" pitchFamily="18" charset="0"/>
                <a:cs typeface="Times New Roman" panose="02020603050405020304" pitchFamily="18" charset="0"/>
              </a:rPr>
              <a:t>Permettre l’accès aux marchés financiers, dans lesquels l'application des full IFRS est imposée ;</a:t>
            </a:r>
          </a:p>
          <a:p>
            <a:pPr>
              <a:buClr>
                <a:schemeClr val="tx1"/>
              </a:buClr>
            </a:pPr>
            <a:r>
              <a:rPr lang="fr-FR" sz="2200" dirty="0">
                <a:latin typeface="Times New Roman" panose="02020603050405020304" pitchFamily="18" charset="0"/>
                <a:cs typeface="Times New Roman" panose="02020603050405020304" pitchFamily="18" charset="0"/>
              </a:rPr>
              <a:t>La réduction d’une manière significative des coûts liés à la formation du personnel, et du temps pour la préparation, présentation et publication des états financiers,</a:t>
            </a:r>
          </a:p>
        </p:txBody>
      </p:sp>
    </p:spTree>
    <p:extLst>
      <p:ext uri="{BB962C8B-B14F-4D97-AF65-F5344CB8AC3E}">
        <p14:creationId xmlns:p14="http://schemas.microsoft.com/office/powerpoint/2010/main" val="36080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A91B3C5-24AC-48EA-AA56-6086C6F838CC}"/>
              </a:ext>
            </a:extLst>
          </p:cNvPr>
          <p:cNvSpPr txBox="1"/>
          <p:nvPr/>
        </p:nvSpPr>
        <p:spPr>
          <a:xfrm>
            <a:off x="289932" y="412820"/>
            <a:ext cx="11597268"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Avec quoi faudrait-il accompagner la transition des PME vers la norme IFRS PME ?</a:t>
            </a:r>
            <a:endParaRPr lang="fr-DZ" sz="2400" b="1" dirty="0">
              <a:latin typeface="Times New Roman" panose="02020603050405020304" pitchFamily="18" charset="0"/>
              <a:cs typeface="Times New Roman" panose="02020603050405020304" pitchFamily="18" charset="0"/>
            </a:endParaRPr>
          </a:p>
        </p:txBody>
      </p:sp>
      <p:sp>
        <p:nvSpPr>
          <p:cNvPr id="5" name="Espace réservé au texte 20">
            <a:extLst>
              <a:ext uri="{FF2B5EF4-FFF2-40B4-BE49-F238E27FC236}">
                <a16:creationId xmlns:a16="http://schemas.microsoft.com/office/drawing/2014/main" id="{38DD1686-B319-4BDC-9439-86F96451D723}"/>
              </a:ext>
            </a:extLst>
          </p:cNvPr>
          <p:cNvSpPr txBox="1">
            <a:spLocks/>
          </p:cNvSpPr>
          <p:nvPr/>
        </p:nvSpPr>
        <p:spPr>
          <a:xfrm>
            <a:off x="289931" y="947854"/>
            <a:ext cx="11597267" cy="568713"/>
          </a:xfrm>
          <a:prstGeom prst="rect">
            <a:avLst/>
          </a:prstGeom>
        </p:spPr>
        <p:txBody>
          <a:bodyPr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46088" indent="-446088">
              <a:buClr>
                <a:schemeClr val="tx1"/>
              </a:buClr>
              <a:buFont typeface="Wingdings" panose="05000000000000000000" pitchFamily="2" charset="2"/>
              <a:buChar char=""/>
            </a:pPr>
            <a:r>
              <a:rPr lang="fr-FR" sz="2400" dirty="0">
                <a:latin typeface="Times New Roman" panose="02020603050405020304" pitchFamily="18" charset="0"/>
                <a:cs typeface="Times New Roman" panose="02020603050405020304" pitchFamily="18" charset="0"/>
              </a:rPr>
              <a:t>La création d’une formation universitaire spécialisée dédiée à la PME :</a:t>
            </a:r>
          </a:p>
        </p:txBody>
      </p:sp>
      <p:sp>
        <p:nvSpPr>
          <p:cNvPr id="6" name="Espace réservé au texte 41">
            <a:extLst>
              <a:ext uri="{FF2B5EF4-FFF2-40B4-BE49-F238E27FC236}">
                <a16:creationId xmlns:a16="http://schemas.microsoft.com/office/drawing/2014/main" id="{67CAB1EB-299E-4F43-9185-9F774A576821}"/>
              </a:ext>
            </a:extLst>
          </p:cNvPr>
          <p:cNvSpPr txBox="1">
            <a:spLocks/>
          </p:cNvSpPr>
          <p:nvPr/>
        </p:nvSpPr>
        <p:spPr>
          <a:xfrm>
            <a:off x="1873405" y="1506695"/>
            <a:ext cx="10013792" cy="2318174"/>
          </a:xfrm>
          <a:prstGeom prst="rect">
            <a:avLst/>
          </a:prstGeom>
        </p:spPr>
        <p:txBody>
          <a:bodyPr rtlCol="0">
            <a:noAutofit/>
          </a:bodyPr>
          <a:lstStyle>
            <a:defPPr>
              <a:defRPr lang="en-US"/>
            </a:defPPr>
            <a:lvl1pPr marL="228600" indent="-228600" defTabSz="914400">
              <a:lnSpc>
                <a:spcPct val="120000"/>
              </a:lnSpc>
              <a:spcBef>
                <a:spcPts val="1000"/>
              </a:spcBef>
              <a:buClr>
                <a:schemeClr val="accent1"/>
              </a:buClr>
              <a:buSzPct val="100000"/>
              <a:buFont typeface="Arial" panose="020B0604020202020204" pitchFamily="34" charset="0"/>
              <a:buChar char="•"/>
              <a:defRPr sz="2400">
                <a:effectLst/>
                <a:latin typeface="Times New Roman" panose="02020603050405020304" pitchFamily="18" charset="0"/>
                <a:cs typeface="Times New Roman" panose="02020603050405020304" pitchFamily="18" charset="0"/>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pPr>
              <a:buClr>
                <a:schemeClr val="tx1"/>
              </a:buClr>
            </a:pPr>
            <a:r>
              <a:rPr lang="fr-FR" dirty="0"/>
              <a:t>En système d’information</a:t>
            </a:r>
          </a:p>
          <a:p>
            <a:pPr>
              <a:buClr>
                <a:schemeClr val="tx1"/>
              </a:buClr>
            </a:pPr>
            <a:r>
              <a:rPr lang="fr-FR" dirty="0"/>
              <a:t>En Management de la Ressource humaine</a:t>
            </a:r>
          </a:p>
          <a:p>
            <a:pPr>
              <a:buClr>
                <a:schemeClr val="tx1"/>
              </a:buClr>
            </a:pPr>
            <a:r>
              <a:rPr lang="fr-FR" dirty="0"/>
              <a:t>En Gestion de la trésorerie</a:t>
            </a:r>
          </a:p>
          <a:p>
            <a:pPr>
              <a:buClr>
                <a:schemeClr val="tx1"/>
              </a:buClr>
            </a:pPr>
            <a:r>
              <a:rPr lang="fr-FR" dirty="0"/>
              <a:t>En droit</a:t>
            </a:r>
          </a:p>
          <a:p>
            <a:pPr>
              <a:buClr>
                <a:schemeClr val="tx1"/>
              </a:buClr>
            </a:pPr>
            <a:r>
              <a:rPr lang="fr-FR" dirty="0"/>
              <a:t>En sécurité informatique </a:t>
            </a:r>
          </a:p>
          <a:p>
            <a:pPr>
              <a:buClr>
                <a:schemeClr val="tx1"/>
              </a:buClr>
            </a:pPr>
            <a:r>
              <a:rPr lang="fr-FR" dirty="0"/>
              <a:t>En comptabilité et audit</a:t>
            </a:r>
          </a:p>
          <a:p>
            <a:pPr>
              <a:buClr>
                <a:schemeClr val="tx1"/>
              </a:buClr>
            </a:pPr>
            <a:r>
              <a:rPr lang="fr-FR" dirty="0"/>
              <a:t>Aux nouvelles technologies de l’information et communication</a:t>
            </a:r>
          </a:p>
        </p:txBody>
      </p:sp>
    </p:spTree>
    <p:extLst>
      <p:ext uri="{BB962C8B-B14F-4D97-AF65-F5344CB8AC3E}">
        <p14:creationId xmlns:p14="http://schemas.microsoft.com/office/powerpoint/2010/main" val="3854530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A91B3C5-24AC-48EA-AA56-6086C6F838CC}"/>
              </a:ext>
            </a:extLst>
          </p:cNvPr>
          <p:cNvSpPr txBox="1"/>
          <p:nvPr/>
        </p:nvSpPr>
        <p:spPr>
          <a:xfrm>
            <a:off x="289932" y="412820"/>
            <a:ext cx="11597268"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Avec quoi faudrait-il accompagner la transition des PME vers la norme IFRS PME ?</a:t>
            </a:r>
            <a:endParaRPr lang="fr-DZ" sz="2400" b="1" dirty="0">
              <a:latin typeface="Times New Roman" panose="02020603050405020304" pitchFamily="18" charset="0"/>
              <a:cs typeface="Times New Roman" panose="02020603050405020304" pitchFamily="18" charset="0"/>
            </a:endParaRPr>
          </a:p>
        </p:txBody>
      </p:sp>
      <p:sp>
        <p:nvSpPr>
          <p:cNvPr id="7" name="Espace réservé au texte 21">
            <a:extLst>
              <a:ext uri="{FF2B5EF4-FFF2-40B4-BE49-F238E27FC236}">
                <a16:creationId xmlns:a16="http://schemas.microsoft.com/office/drawing/2014/main" id="{856BB2C4-196A-4E25-A3C3-1CC5238AB621}"/>
              </a:ext>
            </a:extLst>
          </p:cNvPr>
          <p:cNvSpPr txBox="1">
            <a:spLocks/>
          </p:cNvSpPr>
          <p:nvPr/>
        </p:nvSpPr>
        <p:spPr>
          <a:xfrm>
            <a:off x="289932" y="906233"/>
            <a:ext cx="11597265" cy="2963240"/>
          </a:xfrm>
          <a:prstGeom prst="rect">
            <a:avLst/>
          </a:prstGeom>
        </p:spPr>
        <p:txBody>
          <a:bodyPr rtlCol="0">
            <a:normAutofit/>
          </a:bodyPr>
          <a:lstStyle>
            <a:defPPr>
              <a:defRPr lang="en-US"/>
            </a:defPPr>
            <a:lvl1pPr marL="446088" indent="-446088" defTabSz="914400">
              <a:lnSpc>
                <a:spcPct val="120000"/>
              </a:lnSpc>
              <a:spcBef>
                <a:spcPts val="1000"/>
              </a:spcBef>
              <a:buClr>
                <a:schemeClr val="tx1"/>
              </a:buClr>
              <a:buSzPct val="100000"/>
              <a:buFont typeface="Wingdings" panose="05000000000000000000" pitchFamily="2" charset="2"/>
              <a:buChar char=""/>
              <a:defRPr sz="2400">
                <a:effectLst/>
                <a:latin typeface="Times New Roman" panose="02020603050405020304" pitchFamily="18" charset="0"/>
                <a:cs typeface="Times New Roman" panose="02020603050405020304" pitchFamily="18" charset="0"/>
              </a:defRPr>
            </a:lvl1pPr>
            <a:lvl2pPr marL="685800" indent="-228600" defTabSz="914400">
              <a:lnSpc>
                <a:spcPct val="120000"/>
              </a:lnSpc>
              <a:spcBef>
                <a:spcPts val="500"/>
              </a:spcBef>
              <a:buClr>
                <a:schemeClr val="accent1"/>
              </a:buClr>
              <a:buSzPct val="100000"/>
              <a:buFont typeface="Arial" panose="020B0604020202020204" pitchFamily="34" charset="0"/>
              <a:buChar char="•"/>
              <a:defRPr cap="none" baseline="0">
                <a:effectLst/>
              </a:defRPr>
            </a:lvl2pPr>
            <a:lvl3pPr marL="1143000" indent="-228600" defTabSz="914400">
              <a:lnSpc>
                <a:spcPct val="120000"/>
              </a:lnSpc>
              <a:spcBef>
                <a:spcPts val="500"/>
              </a:spcBef>
              <a:buClr>
                <a:schemeClr val="accent1"/>
              </a:buClr>
              <a:buSzPct val="100000"/>
              <a:buFont typeface="Arial" panose="020B0604020202020204" pitchFamily="34" charset="0"/>
              <a:buChar char="•"/>
              <a:defRPr sz="1600">
                <a:effectLst/>
              </a:defRPr>
            </a:lvl3pPr>
            <a:lvl4pPr marL="1600200" indent="-228600" defTabSz="914400">
              <a:lnSpc>
                <a:spcPct val="120000"/>
              </a:lnSpc>
              <a:spcBef>
                <a:spcPts val="500"/>
              </a:spcBef>
              <a:buClr>
                <a:schemeClr val="accent1"/>
              </a:buClr>
              <a:buSzPct val="100000"/>
              <a:buFont typeface="Arial" panose="020B0604020202020204" pitchFamily="34" charset="0"/>
              <a:buChar char="•"/>
              <a:defRPr sz="1400" cap="none" baseline="0">
                <a:effectLst/>
              </a:defRPr>
            </a:lvl4pPr>
            <a:lvl5pPr marL="2057400" indent="-228600" defTabSz="914400">
              <a:lnSpc>
                <a:spcPct val="120000"/>
              </a:lnSpc>
              <a:spcBef>
                <a:spcPts val="500"/>
              </a:spcBef>
              <a:buClr>
                <a:schemeClr val="accent1"/>
              </a:buClr>
              <a:buSzPct val="100000"/>
              <a:buFont typeface="Arial" panose="020B0604020202020204" pitchFamily="34" charset="0"/>
              <a:buChar char="•"/>
              <a:defRPr sz="1200">
                <a:effectLst/>
              </a:defRPr>
            </a:lvl5pPr>
            <a:lvl6pPr marL="2514600" indent="-228600" defTabSz="914400">
              <a:lnSpc>
                <a:spcPct val="120000"/>
              </a:lnSpc>
              <a:spcBef>
                <a:spcPts val="500"/>
              </a:spcBef>
              <a:buClr>
                <a:schemeClr val="accent1"/>
              </a:buClr>
              <a:buSzPct val="100000"/>
              <a:buFont typeface="Arial" panose="020B0604020202020204" pitchFamily="34" charset="0"/>
              <a:buChar char="•"/>
              <a:defRPr sz="1200">
                <a:effectLst/>
              </a:defRPr>
            </a:lvl6pPr>
            <a:lvl7pPr marL="2971800" indent="-228600" defTabSz="914400">
              <a:lnSpc>
                <a:spcPct val="120000"/>
              </a:lnSpc>
              <a:spcBef>
                <a:spcPts val="500"/>
              </a:spcBef>
              <a:buClr>
                <a:schemeClr val="accent1"/>
              </a:buClr>
              <a:buSzPct val="100000"/>
              <a:buFont typeface="Arial" panose="020B0604020202020204" pitchFamily="34" charset="0"/>
              <a:buChar char="•"/>
              <a:defRPr sz="1200">
                <a:effectLst/>
              </a:defRPr>
            </a:lvl7pPr>
            <a:lvl8pPr marL="34290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8pPr>
            <a:lvl9pPr marL="3886200" indent="-228600" defTabSz="914400">
              <a:lnSpc>
                <a:spcPct val="120000"/>
              </a:lnSpc>
              <a:spcBef>
                <a:spcPts val="500"/>
              </a:spcBef>
              <a:buClr>
                <a:schemeClr val="accent1"/>
              </a:buClr>
              <a:buSzPct val="100000"/>
              <a:buFont typeface="Arial" panose="020B0604020202020204" pitchFamily="34" charset="0"/>
              <a:buChar char="•"/>
              <a:defRPr sz="1200" baseline="0">
                <a:effectLst/>
              </a:defRPr>
            </a:lvl9pPr>
          </a:lstStyle>
          <a:p>
            <a:r>
              <a:rPr lang="fr-FR" dirty="0"/>
              <a:t>La spécialisation des établissements financiers,</a:t>
            </a:r>
          </a:p>
          <a:p>
            <a:r>
              <a:rPr lang="fr-FR" dirty="0"/>
              <a:t>La spécialisation des experts-comptables pour mieux servir la PME,</a:t>
            </a:r>
          </a:p>
          <a:p>
            <a:r>
              <a:rPr lang="fr-FR" dirty="0"/>
              <a:t>La création de zones industrielles ou d’activités pour les PME ou des espaces de travail partagés,</a:t>
            </a:r>
          </a:p>
          <a:p>
            <a:r>
              <a:rPr lang="fr-FR" dirty="0"/>
              <a:t>Donner la priorité à la PME pour l’occupation des zones franches.</a:t>
            </a:r>
          </a:p>
          <a:p>
            <a:endParaRPr lang="fr-FR" dirty="0"/>
          </a:p>
          <a:p>
            <a:endParaRPr lang="fr-FR" dirty="0"/>
          </a:p>
        </p:txBody>
      </p:sp>
    </p:spTree>
    <p:extLst>
      <p:ext uri="{BB962C8B-B14F-4D97-AF65-F5344CB8AC3E}">
        <p14:creationId xmlns:p14="http://schemas.microsoft.com/office/powerpoint/2010/main" val="7345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au texte 6">
            <a:extLst>
              <a:ext uri="{FF2B5EF4-FFF2-40B4-BE49-F238E27FC236}">
                <a16:creationId xmlns:a16="http://schemas.microsoft.com/office/drawing/2014/main" id="{C636F891-0761-4837-BCF6-EA09C7168C8F}"/>
              </a:ext>
            </a:extLst>
          </p:cNvPr>
          <p:cNvSpPr txBox="1">
            <a:spLocks/>
          </p:cNvSpPr>
          <p:nvPr/>
        </p:nvSpPr>
        <p:spPr>
          <a:xfrm>
            <a:off x="289932" y="1349297"/>
            <a:ext cx="11736387" cy="347918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buClr>
                <a:schemeClr val="tx1"/>
              </a:buClr>
            </a:pPr>
            <a:r>
              <a:rPr lang="fr-FR" sz="2400" dirty="0">
                <a:latin typeface="Times New Roman" panose="02020603050405020304" pitchFamily="18" charset="0"/>
                <a:cs typeface="Times New Roman" panose="02020603050405020304" pitchFamily="18" charset="0"/>
              </a:rPr>
              <a:t>Est-il nécessaire de revoir la définition de la PME pour déterminer le champ d’application du futur référentiel ? </a:t>
            </a:r>
          </a:p>
          <a:p>
            <a:pPr algn="just">
              <a:buClr>
                <a:schemeClr val="tx1"/>
              </a:buClr>
            </a:pPr>
            <a:r>
              <a:rPr lang="fr-FR" sz="2400" dirty="0">
                <a:latin typeface="Times New Roman" panose="02020603050405020304" pitchFamily="18" charset="0"/>
                <a:cs typeface="Times New Roman" panose="02020603050405020304" pitchFamily="18" charset="0"/>
              </a:rPr>
              <a:t>Faut-il retenir comme critère la taille ou vaut-il mieux retenir comme critère l’appel public à l’épargne ou la responsabilité sociale ? </a:t>
            </a:r>
          </a:p>
          <a:p>
            <a:pPr algn="just">
              <a:buClr>
                <a:schemeClr val="tx1"/>
              </a:buClr>
            </a:pPr>
            <a:r>
              <a:rPr lang="fr-FR" sz="2400" dirty="0">
                <a:latin typeface="Times New Roman" panose="02020603050405020304" pitchFamily="18" charset="0"/>
                <a:cs typeface="Times New Roman" panose="02020603050405020304" pitchFamily="18" charset="0"/>
              </a:rPr>
              <a:t>Faut-il, pour la PME, une comptabilité qui mesure le patrimoine ou la performance financière ?</a:t>
            </a:r>
          </a:p>
        </p:txBody>
      </p:sp>
      <p:sp>
        <p:nvSpPr>
          <p:cNvPr id="5" name="ZoneTexte 4">
            <a:extLst>
              <a:ext uri="{FF2B5EF4-FFF2-40B4-BE49-F238E27FC236}">
                <a16:creationId xmlns:a16="http://schemas.microsoft.com/office/drawing/2014/main" id="{215983E4-2810-4745-BDA4-4A838F681668}"/>
              </a:ext>
            </a:extLst>
          </p:cNvPr>
          <p:cNvSpPr txBox="1"/>
          <p:nvPr/>
        </p:nvSpPr>
        <p:spPr>
          <a:xfrm>
            <a:off x="289932" y="412820"/>
            <a:ext cx="11597268" cy="461665"/>
          </a:xfrm>
          <a:prstGeom prst="rect">
            <a:avLst/>
          </a:prstGeom>
          <a:noFill/>
        </p:spPr>
        <p:txBody>
          <a:bodyPr wrap="square">
            <a:spAutoFit/>
          </a:bodyPr>
          <a:lstStyle/>
          <a:p>
            <a:r>
              <a:rPr lang="fr-FR" sz="2400" b="1" dirty="0">
                <a:latin typeface="Times New Roman" panose="02020603050405020304" pitchFamily="18" charset="0"/>
                <a:cs typeface="Times New Roman" panose="02020603050405020304" pitchFamily="18" charset="0"/>
              </a:rPr>
              <a:t>Plusieurs questions peuvent être soulevées pour l’application de ce référentiel à savoir : </a:t>
            </a:r>
            <a:endParaRPr lang="fr-DZ"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347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6">
            <a:extLst>
              <a:ext uri="{FF2B5EF4-FFF2-40B4-BE49-F238E27FC236}">
                <a16:creationId xmlns:a16="http://schemas.microsoft.com/office/drawing/2014/main" id="{2B5BDF5C-49CA-461B-AA01-8061F250BC17}"/>
              </a:ext>
            </a:extLst>
          </p:cNvPr>
          <p:cNvSpPr txBox="1">
            <a:spLocks/>
          </p:cNvSpPr>
          <p:nvPr/>
        </p:nvSpPr>
        <p:spPr>
          <a:xfrm>
            <a:off x="334537" y="2371874"/>
            <a:ext cx="11452301"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pPr rtl="0"/>
            <a:r>
              <a:rPr lang="fr-FR" sz="4400" spc="0" dirty="0">
                <a:latin typeface="Times New Roman" panose="02020603050405020304" pitchFamily="18" charset="0"/>
                <a:cs typeface="Times New Roman" panose="02020603050405020304" pitchFamily="18" charset="0"/>
              </a:rPr>
              <a:t>Merci pour votre attention</a:t>
            </a:r>
          </a:p>
        </p:txBody>
      </p:sp>
    </p:spTree>
    <p:extLst>
      <p:ext uri="{BB962C8B-B14F-4D97-AF65-F5344CB8AC3E}">
        <p14:creationId xmlns:p14="http://schemas.microsoft.com/office/powerpoint/2010/main" val="206502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B7EDDC-3F7C-4ECA-90CC-E235F572D174}"/>
              </a:ext>
            </a:extLst>
          </p:cNvPr>
          <p:cNvSpPr txBox="1"/>
          <p:nvPr/>
        </p:nvSpPr>
        <p:spPr>
          <a:xfrm>
            <a:off x="357352" y="698689"/>
            <a:ext cx="11477296" cy="3296736"/>
          </a:xfrm>
          <a:prstGeom prst="rect">
            <a:avLst/>
          </a:prstGeom>
          <a:noFill/>
        </p:spPr>
        <p:txBody>
          <a:bodyPr wrap="square">
            <a:spAutoFit/>
          </a:bodyPr>
          <a:lstStyle/>
          <a:p>
            <a:pPr algn="just">
              <a:lnSpc>
                <a:spcPct val="107000"/>
              </a:lnSpc>
              <a:spcAft>
                <a:spcPts val="800"/>
              </a:spcAft>
            </a:pPr>
            <a:r>
              <a:rPr lang="fr-FR" sz="2800" dirty="0">
                <a:effectLst/>
                <a:latin typeface="Times New Roman" panose="02020603050405020304" pitchFamily="18" charset="0"/>
                <a:ea typeface="Calibri" panose="020F0502020204030204" pitchFamily="34" charset="0"/>
                <a:cs typeface="Arial" panose="020B0604020202020204" pitchFamily="34" charset="0"/>
              </a:rPr>
              <a:t>Actuellement, tout comme dans les pays industrialisés, la PME constitue une grande partie du tissu productif en Algérie. Devant la conjoncture économique et sociale actuelle, ce type d’entreprise est devenu une composante indispensable à la diversification économique. D’ailleurs, les bulletins statistiques du Ministère de l’Industrie publient semestriellement des données pertinentes sur les PME et exposent clairement leur importance au niveau national.</a:t>
            </a:r>
            <a:endParaRPr lang="fr-DZ"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A9A40457-D277-42AA-A1F3-16558CE1753E}"/>
              </a:ext>
            </a:extLst>
          </p:cNvPr>
          <p:cNvSpPr txBox="1"/>
          <p:nvPr/>
        </p:nvSpPr>
        <p:spPr>
          <a:xfrm>
            <a:off x="3112985" y="4133925"/>
            <a:ext cx="8618483" cy="1653594"/>
          </a:xfrm>
          <a:prstGeom prst="rect">
            <a:avLst/>
          </a:prstGeom>
          <a:noFill/>
        </p:spPr>
        <p:txBody>
          <a:bodyPr wrap="square">
            <a:spAutoFit/>
          </a:bodyPr>
          <a:lstStyle/>
          <a:p>
            <a:pPr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L</a:t>
            </a:r>
            <a:r>
              <a:rPr lang="fr-FR" sz="2400" dirty="0">
                <a:effectLst/>
                <a:latin typeface="Times New Roman" panose="02020603050405020304" pitchFamily="18" charset="0"/>
                <a:ea typeface="Calibri" panose="020F0502020204030204" pitchFamily="34" charset="0"/>
                <a:cs typeface="Arial" panose="020B0604020202020204" pitchFamily="34" charset="0"/>
              </a:rPr>
              <a:t>es PME représentent près de 95% du tissu des entreprises, et plus de 80% de la Valeur Ajoutée globale (hors hydrocarbures et hors agriculture). Des chiffres non négligeables qui démontrent la contribution des PME à la croissance économique.</a:t>
            </a:r>
            <a:endParaRPr lang="fr-DZ"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5679B4A9-719D-4007-88A6-294D2410B700}"/>
              </a:ext>
            </a:extLst>
          </p:cNvPr>
          <p:cNvSpPr txBox="1"/>
          <p:nvPr/>
        </p:nvSpPr>
        <p:spPr>
          <a:xfrm>
            <a:off x="357352" y="98525"/>
            <a:ext cx="6105292" cy="461665"/>
          </a:xfrm>
          <a:prstGeom prst="rect">
            <a:avLst/>
          </a:prstGeom>
          <a:noFill/>
        </p:spPr>
        <p:txBody>
          <a:bodyPr wrap="square">
            <a:spAutoFit/>
          </a:bodyPr>
          <a:lstStyle/>
          <a:p>
            <a:pPr>
              <a:buClr>
                <a:schemeClr val="tx1"/>
              </a:buClr>
            </a:pPr>
            <a:r>
              <a:rPr lang="fr-FR" sz="2400" b="1" spc="0" dirty="0">
                <a:solidFill>
                  <a:schemeClr val="tx1"/>
                </a:solidFill>
                <a:latin typeface="Times New Roman" panose="02020603050405020304" pitchFamily="18" charset="0"/>
                <a:cs typeface="Times New Roman" panose="02020603050405020304" pitchFamily="18" charset="0"/>
              </a:rPr>
              <a:t>Introduction sur les PME</a:t>
            </a:r>
          </a:p>
        </p:txBody>
      </p:sp>
    </p:spTree>
    <p:extLst>
      <p:ext uri="{BB962C8B-B14F-4D97-AF65-F5344CB8AC3E}">
        <p14:creationId xmlns:p14="http://schemas.microsoft.com/office/powerpoint/2010/main" val="307471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0468669-5913-4690-BFDB-7054B1008418}"/>
              </a:ext>
            </a:extLst>
          </p:cNvPr>
          <p:cNvSpPr txBox="1"/>
          <p:nvPr/>
        </p:nvSpPr>
        <p:spPr>
          <a:xfrm>
            <a:off x="298232" y="720411"/>
            <a:ext cx="11525906" cy="1815882"/>
          </a:xfrm>
          <a:prstGeom prst="rect">
            <a:avLst/>
          </a:prstGeom>
          <a:noFill/>
        </p:spPr>
        <p:txBody>
          <a:bodyPr wrap="square">
            <a:spAutoFit/>
          </a:bodyPr>
          <a:lstStyle/>
          <a:p>
            <a:pPr algn="just"/>
            <a:r>
              <a:rPr lang="fr-FR" sz="2800" dirty="0">
                <a:effectLst/>
                <a:latin typeface="Times New Roman" panose="02020603050405020304" pitchFamily="18" charset="0"/>
                <a:ea typeface="Calibri" panose="020F0502020204030204" pitchFamily="34" charset="0"/>
              </a:rPr>
              <a:t>La loi sur les PME de 2017, a prévue la création du Conseil National de Consultation pour les PME (CNC), sous la direction du conseil tripartite, constitué par les représentants du gouvernement, l’union générale des travailleurs et quelques représentants associatifs du secteur privé.</a:t>
            </a:r>
            <a:endParaRPr lang="fr-DZ" sz="2800" dirty="0"/>
          </a:p>
        </p:txBody>
      </p:sp>
      <p:sp>
        <p:nvSpPr>
          <p:cNvPr id="7" name="ZoneTexte 6">
            <a:extLst>
              <a:ext uri="{FF2B5EF4-FFF2-40B4-BE49-F238E27FC236}">
                <a16:creationId xmlns:a16="http://schemas.microsoft.com/office/drawing/2014/main" id="{52FEC8D8-59F1-4B2E-A506-6D97D6F50316}"/>
              </a:ext>
            </a:extLst>
          </p:cNvPr>
          <p:cNvSpPr txBox="1"/>
          <p:nvPr/>
        </p:nvSpPr>
        <p:spPr>
          <a:xfrm>
            <a:off x="298232" y="3036567"/>
            <a:ext cx="11525906" cy="1913665"/>
          </a:xfrm>
          <a:prstGeom prst="rect">
            <a:avLst/>
          </a:prstGeom>
          <a:noFill/>
        </p:spPr>
        <p:txBody>
          <a:bodyPr wrap="square">
            <a:spAutoFit/>
          </a:bodyPr>
          <a:lstStyle/>
          <a:p>
            <a:pPr algn="just">
              <a:lnSpc>
                <a:spcPct val="107000"/>
              </a:lnSpc>
              <a:spcAft>
                <a:spcPts val="800"/>
              </a:spcAft>
            </a:pPr>
            <a:r>
              <a:rPr lang="fr-FR" sz="2800" dirty="0">
                <a:effectLst/>
                <a:latin typeface="Times New Roman" panose="02020603050405020304" pitchFamily="18" charset="0"/>
                <a:ea typeface="Calibri" panose="020F0502020204030204" pitchFamily="34" charset="0"/>
                <a:cs typeface="Arial" panose="020B0604020202020204" pitchFamily="34" charset="0"/>
              </a:rPr>
              <a:t>Une nouvelle plateforme numérique a été lancée afin de faciliter l’enregistrement des entreprises via le portail électronique, en vue de renforcer la compétitivité des marchés publics et d’accroitre l’employabilité et surtout l’élargissement des perspectives commerciales. </a:t>
            </a:r>
            <a:endParaRPr lang="fr-DZ"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142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DF0994-ECB8-4E35-95A1-574418FD9709}"/>
              </a:ext>
            </a:extLst>
          </p:cNvPr>
          <p:cNvSpPr txBox="1"/>
          <p:nvPr/>
        </p:nvSpPr>
        <p:spPr>
          <a:xfrm>
            <a:off x="371804" y="397755"/>
            <a:ext cx="11117316" cy="4910383"/>
          </a:xfrm>
          <a:prstGeom prst="rect">
            <a:avLst/>
          </a:prstGeom>
          <a:noFill/>
        </p:spPr>
        <p:txBody>
          <a:bodyPr wrap="square">
            <a:spAutoFit/>
          </a:bodyPr>
          <a:lstStyle/>
          <a:p>
            <a:pPr algn="just">
              <a:lnSpc>
                <a:spcPct val="107000"/>
              </a:lnSpc>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En 2018, un Fond National d’Appui au Développement des PME a été institué. Parmi ses principales directives d’appui, nous relevons les plus importantes tels que  :</a:t>
            </a:r>
            <a:endParaRPr lang="fr-DZ"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 modernisation des PME à travers la mise en œuvre des programmes technologiques adéquats,</a:t>
            </a:r>
            <a:endParaRPr lang="fr-DZ"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 valorisation de la culture entrepreneuriale à travers des modalités de sensibilisation et d’organismes d’aide à la création d’entreprise,</a:t>
            </a:r>
            <a:endParaRPr lang="fr-DZ"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Promouvoir l’innovation et la créativité au sein des PME,</a:t>
            </a:r>
            <a:endParaRPr lang="fr-DZ"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L’accompagnement des porteurs de projets et des créateurs d’entreprises,</a:t>
            </a:r>
            <a:endParaRPr lang="fr-DZ"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L’insertion et l’intégration des TIC au sein des PME,</a:t>
            </a:r>
            <a:endParaRPr lang="fr-DZ"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 pérennisation des PME à travers l’appui à des opérations de transmission, de fusion-acquisition et la prise en charge des PME en difficulté grâce aux aides financières.</a:t>
            </a:r>
            <a:endParaRPr lang="fr-D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83853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C0D2EF8-5779-4D7D-AB55-AF693605BDC8}"/>
              </a:ext>
            </a:extLst>
          </p:cNvPr>
          <p:cNvSpPr txBox="1"/>
          <p:nvPr/>
        </p:nvSpPr>
        <p:spPr>
          <a:xfrm>
            <a:off x="304799" y="944077"/>
            <a:ext cx="11603421" cy="1569660"/>
          </a:xfrm>
          <a:prstGeom prst="rect">
            <a:avLst/>
          </a:prstGeom>
          <a:noFill/>
        </p:spPr>
        <p:txBody>
          <a:bodyPr wrap="square">
            <a:spAutoFit/>
          </a:bodyPr>
          <a:lstStyle/>
          <a:p>
            <a:pPr algn="just"/>
            <a:r>
              <a:rPr lang="fr-FR" sz="2400" dirty="0">
                <a:effectLst/>
                <a:latin typeface="Times New Roman" panose="02020603050405020304" pitchFamily="18" charset="0"/>
                <a:ea typeface="Calibri" panose="020F0502020204030204" pitchFamily="34" charset="0"/>
              </a:rPr>
              <a:t>A ce jour, les définitions des PME diffèrent d'un pays à l'autre ; ce qui rend souvent les comparaisons difficiles. En effet, les PME sont définies en fonction de différents critères, tels que les secteurs d’activités, le nombre d’employés, le volume de la production ou des ventes, la valeur des actifs.</a:t>
            </a:r>
            <a:endParaRPr lang="fr-DZ" sz="2400" dirty="0"/>
          </a:p>
        </p:txBody>
      </p:sp>
      <p:sp>
        <p:nvSpPr>
          <p:cNvPr id="6" name="ZoneTexte 5">
            <a:extLst>
              <a:ext uri="{FF2B5EF4-FFF2-40B4-BE49-F238E27FC236}">
                <a16:creationId xmlns:a16="http://schemas.microsoft.com/office/drawing/2014/main" id="{DD4BD247-E9E3-404A-A54E-553E978BC68F}"/>
              </a:ext>
            </a:extLst>
          </p:cNvPr>
          <p:cNvSpPr txBox="1"/>
          <p:nvPr/>
        </p:nvSpPr>
        <p:spPr>
          <a:xfrm>
            <a:off x="294289" y="2764109"/>
            <a:ext cx="11519339" cy="1200329"/>
          </a:xfrm>
          <a:prstGeom prst="rect">
            <a:avLst/>
          </a:prstGeom>
          <a:noFill/>
        </p:spPr>
        <p:txBody>
          <a:bodyPr wrap="square">
            <a:spAutoFit/>
          </a:bodyPr>
          <a:lstStyle>
            <a:defPPr>
              <a:defRPr lang="en-US"/>
            </a:defPPr>
            <a:lvl1pPr algn="just">
              <a:defRPr sz="2400">
                <a:effectLst/>
                <a:latin typeface="Times New Roman" panose="02020603050405020304" pitchFamily="18" charset="0"/>
                <a:ea typeface="Calibri" panose="020F0502020204030204" pitchFamily="34" charset="0"/>
              </a:defRPr>
            </a:lvl1pPr>
          </a:lstStyle>
          <a:p>
            <a:r>
              <a:rPr lang="fr-FR" dirty="0"/>
              <a:t>La commission européenne classe les PME comme étant des entreprises qui emploi moins de 250 salariés et dont le chiffre d’affaires n’excède pas 50 millions d’euros et avec un total de bilan qui est plafonné à 43 millions d’euros.</a:t>
            </a:r>
            <a:endParaRPr lang="fr-DZ" dirty="0"/>
          </a:p>
        </p:txBody>
      </p:sp>
      <p:sp>
        <p:nvSpPr>
          <p:cNvPr id="10" name="ZoneTexte 9">
            <a:extLst>
              <a:ext uri="{FF2B5EF4-FFF2-40B4-BE49-F238E27FC236}">
                <a16:creationId xmlns:a16="http://schemas.microsoft.com/office/drawing/2014/main" id="{686C029F-5E01-492C-8217-B92DE8B6B234}"/>
              </a:ext>
            </a:extLst>
          </p:cNvPr>
          <p:cNvSpPr txBox="1"/>
          <p:nvPr/>
        </p:nvSpPr>
        <p:spPr>
          <a:xfrm>
            <a:off x="294289" y="4214810"/>
            <a:ext cx="11508829" cy="1200329"/>
          </a:xfrm>
          <a:prstGeom prst="rect">
            <a:avLst/>
          </a:prstGeom>
          <a:noFill/>
        </p:spPr>
        <p:txBody>
          <a:bodyPr wrap="square">
            <a:spAutoFit/>
          </a:bodyPr>
          <a:lstStyle>
            <a:defPPr>
              <a:defRPr lang="en-US"/>
            </a:defPPr>
            <a:lvl1pPr algn="just">
              <a:defRPr sz="2400">
                <a:effectLst/>
                <a:latin typeface="Times New Roman" panose="02020603050405020304" pitchFamily="18" charset="0"/>
                <a:ea typeface="Calibri" panose="020F0502020204030204" pitchFamily="34" charset="0"/>
              </a:defRPr>
            </a:lvl1pPr>
          </a:lstStyle>
          <a:p>
            <a:r>
              <a:rPr lang="fr-FR" dirty="0"/>
              <a:t>D’autre part, l’IASB définit la PME comme une entité qui n’exerce pas de responsabilité publique et publie des états financiers présentant un caractère général, pour les besoins d’utilisateurs externes.</a:t>
            </a:r>
            <a:endParaRPr lang="fr-DZ" dirty="0"/>
          </a:p>
        </p:txBody>
      </p:sp>
      <p:sp>
        <p:nvSpPr>
          <p:cNvPr id="14" name="ZoneTexte 13">
            <a:extLst>
              <a:ext uri="{FF2B5EF4-FFF2-40B4-BE49-F238E27FC236}">
                <a16:creationId xmlns:a16="http://schemas.microsoft.com/office/drawing/2014/main" id="{74EDCAD0-AF89-4CCE-A784-64BC378A58C3}"/>
              </a:ext>
            </a:extLst>
          </p:cNvPr>
          <p:cNvSpPr txBox="1"/>
          <p:nvPr/>
        </p:nvSpPr>
        <p:spPr>
          <a:xfrm>
            <a:off x="304799" y="232040"/>
            <a:ext cx="6105292" cy="461665"/>
          </a:xfrm>
          <a:prstGeom prst="rect">
            <a:avLst/>
          </a:prstGeom>
          <a:noFill/>
        </p:spPr>
        <p:txBody>
          <a:bodyPr wrap="square">
            <a:spAutoFit/>
          </a:bodyPr>
          <a:lstStyle/>
          <a:p>
            <a:pPr>
              <a:buClr>
                <a:schemeClr val="tx1"/>
              </a:buClr>
            </a:pPr>
            <a:r>
              <a:rPr lang="fr-FR" sz="2400" b="1" spc="0" dirty="0">
                <a:solidFill>
                  <a:schemeClr val="tx1"/>
                </a:solidFill>
                <a:latin typeface="Times New Roman" panose="02020603050405020304" pitchFamily="18" charset="0"/>
                <a:cs typeface="Times New Roman" panose="02020603050405020304" pitchFamily="18" charset="0"/>
              </a:rPr>
              <a:t>Comment est définie la PME ?</a:t>
            </a:r>
          </a:p>
        </p:txBody>
      </p:sp>
    </p:spTree>
    <p:extLst>
      <p:ext uri="{BB962C8B-B14F-4D97-AF65-F5344CB8AC3E}">
        <p14:creationId xmlns:p14="http://schemas.microsoft.com/office/powerpoint/2010/main" val="362046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6A64DE2-6431-4DA1-86AF-2FD31D1279A8}"/>
              </a:ext>
            </a:extLst>
          </p:cNvPr>
          <p:cNvSpPr txBox="1"/>
          <p:nvPr/>
        </p:nvSpPr>
        <p:spPr>
          <a:xfrm>
            <a:off x="304799" y="602872"/>
            <a:ext cx="11519339" cy="3970318"/>
          </a:xfrm>
          <a:prstGeom prst="rect">
            <a:avLst/>
          </a:prstGeom>
          <a:noFill/>
        </p:spPr>
        <p:txBody>
          <a:bodyPr wrap="square">
            <a:spAutoFit/>
          </a:bodyPr>
          <a:lstStyle>
            <a:defPPr>
              <a:defRPr lang="en-US"/>
            </a:defPPr>
            <a:lvl1pPr algn="just">
              <a:defRPr sz="2200">
                <a:effectLst/>
                <a:latin typeface="Times New Roman" panose="02020603050405020304" pitchFamily="18" charset="0"/>
                <a:ea typeface="Calibri" panose="020F0502020204030204" pitchFamily="34" charset="0"/>
              </a:defRPr>
            </a:lvl1pPr>
          </a:lstStyle>
          <a:p>
            <a:r>
              <a:rPr lang="fr-FR" sz="2800" dirty="0"/>
              <a:t>Une entité a une responsabilité publique si :</a:t>
            </a:r>
          </a:p>
          <a:p>
            <a:endParaRPr lang="fr-FR" sz="2800" dirty="0"/>
          </a:p>
          <a:p>
            <a:pPr marL="457200" indent="-457200">
              <a:buFontTx/>
              <a:buChar char="-"/>
            </a:pPr>
            <a:r>
              <a:rPr lang="fr-FR" sz="2800" dirty="0"/>
              <a:t>elle est cotée, ou est en cours de dépôt de ses états financiers auprès d’un régulateur boursier ;</a:t>
            </a:r>
          </a:p>
          <a:p>
            <a:pPr marL="457200" indent="-457200">
              <a:buFontTx/>
              <a:buChar char="-"/>
            </a:pPr>
            <a:r>
              <a:rPr lang="fr-FR" sz="2800" dirty="0"/>
              <a:t>elle détient des actifs en sa capacité de fiduciaire pour un large groupe de personnes extérieures à l’entité (par exemple : les banques, les assurances, etc.) ;</a:t>
            </a:r>
          </a:p>
          <a:p>
            <a:pPr marL="457200" indent="-457200">
              <a:buFontTx/>
              <a:buChar char="-"/>
            </a:pPr>
            <a:r>
              <a:rPr lang="fr-FR" sz="2800" dirty="0"/>
              <a:t>elle est une entreprise de service public ; ou</a:t>
            </a:r>
          </a:p>
          <a:p>
            <a:pPr marL="457200" indent="-457200">
              <a:buFontTx/>
              <a:buChar char="-"/>
            </a:pPr>
            <a:r>
              <a:rPr lang="fr-FR" sz="2800" dirty="0"/>
              <a:t>elle est une entité d’une importance significative dans son pays d’origine.</a:t>
            </a:r>
          </a:p>
        </p:txBody>
      </p:sp>
    </p:spTree>
    <p:extLst>
      <p:ext uri="{BB962C8B-B14F-4D97-AF65-F5344CB8AC3E}">
        <p14:creationId xmlns:p14="http://schemas.microsoft.com/office/powerpoint/2010/main" val="117220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74A4C9C-29A1-4E0E-BE9D-69917453F4C0}"/>
              </a:ext>
            </a:extLst>
          </p:cNvPr>
          <p:cNvSpPr txBox="1"/>
          <p:nvPr/>
        </p:nvSpPr>
        <p:spPr>
          <a:xfrm>
            <a:off x="273269" y="273269"/>
            <a:ext cx="11634952" cy="1938992"/>
          </a:xfrm>
          <a:prstGeom prst="rect">
            <a:avLst/>
          </a:prstGeom>
          <a:noFill/>
        </p:spPr>
        <p:txBody>
          <a:bodyPr wrap="square">
            <a:spAutoFit/>
          </a:bodyPr>
          <a:lstStyle/>
          <a:p>
            <a:pPr algn="just"/>
            <a:r>
              <a:rPr lang="fr-FR" sz="2400" dirty="0">
                <a:effectLst/>
                <a:latin typeface="Times New Roman" panose="02020603050405020304" pitchFamily="18" charset="0"/>
                <a:ea typeface="Calibri" panose="020F0502020204030204" pitchFamily="34" charset="0"/>
              </a:rPr>
              <a:t>En Algérie, la Petite et Moyenne Entreprise a été définie initialement par la loi n° 01-18 du 12 décembre 2001 portant loi d’orientation sur la promotion de la Petite et Moyenne Entreprise. Cette définition a été actualisée par la Loi n° 17-02 du 10 janvier 2017 portant loi d’orientation sur le développement de la petite et moyenne entreprise (PME), qui énonce dans son chapitre 2 à son article 5 que :</a:t>
            </a:r>
            <a:endParaRPr lang="fr-DZ" sz="2400" dirty="0"/>
          </a:p>
        </p:txBody>
      </p:sp>
      <p:sp>
        <p:nvSpPr>
          <p:cNvPr id="6" name="ZoneTexte 5">
            <a:extLst>
              <a:ext uri="{FF2B5EF4-FFF2-40B4-BE49-F238E27FC236}">
                <a16:creationId xmlns:a16="http://schemas.microsoft.com/office/drawing/2014/main" id="{D8A74092-70FF-4A13-87F0-E3AB278C86AE}"/>
              </a:ext>
            </a:extLst>
          </p:cNvPr>
          <p:cNvSpPr txBox="1"/>
          <p:nvPr/>
        </p:nvSpPr>
        <p:spPr>
          <a:xfrm>
            <a:off x="273269" y="2488808"/>
            <a:ext cx="11634952" cy="2523768"/>
          </a:xfrm>
          <a:prstGeom prst="rect">
            <a:avLst/>
          </a:prstGeom>
          <a:noFill/>
        </p:spPr>
        <p:txBody>
          <a:bodyPr wrap="square">
            <a:spAutoFit/>
          </a:bodyPr>
          <a:lstStyle>
            <a:defPPr>
              <a:defRPr lang="en-US"/>
            </a:defPPr>
            <a:lvl1pPr algn="just">
              <a:defRPr sz="2400">
                <a:effectLst/>
                <a:latin typeface="Times New Roman" panose="02020603050405020304" pitchFamily="18" charset="0"/>
                <a:ea typeface="Calibri" panose="020F0502020204030204" pitchFamily="34" charset="0"/>
              </a:defRPr>
            </a:lvl1pPr>
          </a:lstStyle>
          <a:p>
            <a:r>
              <a:rPr lang="fr-FR" dirty="0"/>
              <a:t>La PME est définie, quel que soit son statut juridique, comme étant une entreprise de production de biens et/ou de services : </a:t>
            </a:r>
          </a:p>
          <a:p>
            <a:endParaRPr lang="fr-DZ" sz="1400" dirty="0"/>
          </a:p>
          <a:p>
            <a:pPr marL="342900" indent="-342900">
              <a:buFontTx/>
              <a:buChar char="-"/>
            </a:pPr>
            <a:r>
              <a:rPr lang="fr-FR" dirty="0"/>
              <a:t>Employant une (1) à deux cent cinquante (250) personnes ;</a:t>
            </a:r>
          </a:p>
          <a:p>
            <a:pPr marL="342900" indent="-342900">
              <a:buFontTx/>
              <a:buChar char="-"/>
            </a:pPr>
            <a:r>
              <a:rPr lang="fr-FR" dirty="0"/>
              <a:t>Dont le chiffre d’affaires annuel n’excède pas quatre (4) milliards de dinars algériens ou dont le total du bilan annuel n’excède pas un (1) milliard de dinars algériens ; </a:t>
            </a:r>
          </a:p>
          <a:p>
            <a:pPr marL="342900" indent="-342900">
              <a:buFontTx/>
              <a:buChar char="-"/>
            </a:pPr>
            <a:r>
              <a:rPr lang="fr-FR" dirty="0"/>
              <a:t>Et qui respecte le critère d’indépendance tel que défini par la présente loi.</a:t>
            </a:r>
            <a:endParaRPr lang="fr-DZ" dirty="0"/>
          </a:p>
        </p:txBody>
      </p:sp>
    </p:spTree>
    <p:extLst>
      <p:ext uri="{BB962C8B-B14F-4D97-AF65-F5344CB8AC3E}">
        <p14:creationId xmlns:p14="http://schemas.microsoft.com/office/powerpoint/2010/main" val="112940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7">
            <a:extLst>
              <a:ext uri="{FF2B5EF4-FFF2-40B4-BE49-F238E27FC236}">
                <a16:creationId xmlns:a16="http://schemas.microsoft.com/office/drawing/2014/main" id="{7479237B-26A6-4C22-9644-B5BD4BEF6FBE}"/>
              </a:ext>
            </a:extLst>
          </p:cNvPr>
          <p:cNvGraphicFramePr>
            <a:graphicFrameLocks noGrp="1"/>
          </p:cNvGraphicFramePr>
          <p:nvPr>
            <p:extLst>
              <p:ext uri="{D42A27DB-BD31-4B8C-83A1-F6EECF244321}">
                <p14:modId xmlns:p14="http://schemas.microsoft.com/office/powerpoint/2010/main" val="2075268826"/>
              </p:ext>
            </p:extLst>
          </p:nvPr>
        </p:nvGraphicFramePr>
        <p:xfrm>
          <a:off x="367862" y="1059366"/>
          <a:ext cx="11330151" cy="4226545"/>
        </p:xfrm>
        <a:graphic>
          <a:graphicData uri="http://schemas.openxmlformats.org/drawingml/2006/table">
            <a:tbl>
              <a:tblPr firstRow="1" bandRow="1">
                <a:tableStyleId>{5940675A-B579-460E-94D1-54222C63F5DA}</a:tableStyleId>
              </a:tblPr>
              <a:tblGrid>
                <a:gridCol w="3776717">
                  <a:extLst>
                    <a:ext uri="{9D8B030D-6E8A-4147-A177-3AD203B41FA5}">
                      <a16:colId xmlns:a16="http://schemas.microsoft.com/office/drawing/2014/main" val="3194709684"/>
                    </a:ext>
                  </a:extLst>
                </a:gridCol>
                <a:gridCol w="3776717">
                  <a:extLst>
                    <a:ext uri="{9D8B030D-6E8A-4147-A177-3AD203B41FA5}">
                      <a16:colId xmlns:a16="http://schemas.microsoft.com/office/drawing/2014/main" val="3721952970"/>
                    </a:ext>
                  </a:extLst>
                </a:gridCol>
                <a:gridCol w="3776717">
                  <a:extLst>
                    <a:ext uri="{9D8B030D-6E8A-4147-A177-3AD203B41FA5}">
                      <a16:colId xmlns:a16="http://schemas.microsoft.com/office/drawing/2014/main" val="297139619"/>
                    </a:ext>
                  </a:extLst>
                </a:gridCol>
              </a:tblGrid>
              <a:tr h="588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dirty="0">
                          <a:latin typeface="Times New Roman" panose="02020603050405020304" pitchFamily="18" charset="0"/>
                          <a:cs typeface="Times New Roman" panose="02020603050405020304" pitchFamily="18" charset="0"/>
                        </a:rPr>
                        <a:t>Employant 1 à 250 personnes</a:t>
                      </a:r>
                      <a:endParaRPr lang="fr-FR" sz="2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dirty="0">
                          <a:latin typeface="Times New Roman" panose="02020603050405020304" pitchFamily="18" charset="0"/>
                          <a:cs typeface="Times New Roman" panose="02020603050405020304" pitchFamily="18" charset="0"/>
                        </a:rPr>
                        <a:t>CA annuel &lt; 4 milliards DA ou la </a:t>
                      </a:r>
                      <a:r>
                        <a:rPr lang="el-GR" sz="2400" b="0" dirty="0">
                          <a:latin typeface="Times New Roman" panose="02020603050405020304" pitchFamily="18" charset="0"/>
                          <a:cs typeface="Times New Roman" panose="02020603050405020304" pitchFamily="18" charset="0"/>
                        </a:rPr>
                        <a:t>Σ</a:t>
                      </a:r>
                      <a:r>
                        <a:rPr lang="fr-FR" sz="2400" b="0" dirty="0">
                          <a:latin typeface="Times New Roman" panose="02020603050405020304" pitchFamily="18" charset="0"/>
                          <a:cs typeface="Times New Roman" panose="02020603050405020304" pitchFamily="18" charset="0"/>
                        </a:rPr>
                        <a:t> bilan &lt; 1 milliard DA</a:t>
                      </a:r>
                      <a:endParaRPr lang="fr-FR" sz="2400" spc="-4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latin typeface="Times New Roman" panose="02020603050405020304" pitchFamily="18" charset="0"/>
                          <a:cs typeface="Times New Roman" panose="02020603050405020304" pitchFamily="18" charset="0"/>
                        </a:rPr>
                        <a:t>Entreprise </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indépendante</a:t>
                      </a:r>
                    </a:p>
                  </a:txBody>
                  <a:tcPr/>
                </a:tc>
                <a:extLst>
                  <a:ext uri="{0D108BD9-81ED-4DB2-BD59-A6C34878D82A}">
                    <a16:rowId xmlns:a16="http://schemas.microsoft.com/office/drawing/2014/main" val="1692018672"/>
                  </a:ext>
                </a:extLst>
              </a:tr>
              <a:tr h="3403585">
                <a:tc>
                  <a:txBody>
                    <a:bodyPr/>
                    <a:lstStyle/>
                    <a:p>
                      <a:pPr marL="0" lvl="1" indent="0" algn="just"/>
                      <a:r>
                        <a:rPr lang="fr-FR" sz="2400" dirty="0">
                          <a:latin typeface="Times New Roman" panose="02020603050405020304" pitchFamily="18" charset="0"/>
                          <a:cs typeface="Times New Roman" panose="02020603050405020304" pitchFamily="18" charset="0"/>
                        </a:rPr>
                        <a:t>Nombre de salariés employés à temps plein pendant une année.</a:t>
                      </a:r>
                    </a:p>
                    <a:p>
                      <a:pPr marL="0" lvl="1" indent="0" algn="just"/>
                      <a:r>
                        <a:rPr lang="fr-FR" sz="2400" dirty="0">
                          <a:latin typeface="Times New Roman" panose="02020603050405020304" pitchFamily="18" charset="0"/>
                          <a:cs typeface="Times New Roman" panose="02020603050405020304" pitchFamily="18" charset="0"/>
                        </a:rPr>
                        <a:t>Le travail partiel ou le travail saisonnier étant des fractions</a:t>
                      </a:r>
                    </a:p>
                    <a:p>
                      <a:pPr marL="0" lvl="1" indent="0" algn="just"/>
                      <a:r>
                        <a:rPr lang="fr-FR" sz="2400" dirty="0">
                          <a:latin typeface="Times New Roman" panose="02020603050405020304" pitchFamily="18" charset="0"/>
                          <a:cs typeface="Times New Roman" panose="02020603050405020304" pitchFamily="18" charset="0"/>
                        </a:rPr>
                        <a:t>du dernier exercice comptable clôturé.</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dirty="0">
                          <a:latin typeface="Times New Roman" panose="02020603050405020304" pitchFamily="18" charset="0"/>
                          <a:cs typeface="Times New Roman" panose="02020603050405020304" pitchFamily="18" charset="0"/>
                        </a:rPr>
                        <a:t>Seuils pour la détermination du chiffre d’affaires ou pour le total du bilan sont ceux afférents au dernier exercice clôturé de douze mois</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dirty="0">
                          <a:latin typeface="Times New Roman" panose="02020603050405020304" pitchFamily="18" charset="0"/>
                          <a:cs typeface="Times New Roman" panose="02020603050405020304" pitchFamily="18" charset="0"/>
                        </a:rPr>
                        <a:t>Entreprise dont le capital n’est pas détenu à 25% et plus par une ou plusieurs autres entreprises ne correspondant pas à la définition de la PME</a:t>
                      </a:r>
                    </a:p>
                  </a:txBody>
                  <a:tcPr anchor="ctr"/>
                </a:tc>
                <a:extLst>
                  <a:ext uri="{0D108BD9-81ED-4DB2-BD59-A6C34878D82A}">
                    <a16:rowId xmlns:a16="http://schemas.microsoft.com/office/drawing/2014/main" val="758175753"/>
                  </a:ext>
                </a:extLst>
              </a:tr>
            </a:tbl>
          </a:graphicData>
        </a:graphic>
      </p:graphicFrame>
      <p:sp>
        <p:nvSpPr>
          <p:cNvPr id="9" name="ZoneTexte 8">
            <a:extLst>
              <a:ext uri="{FF2B5EF4-FFF2-40B4-BE49-F238E27FC236}">
                <a16:creationId xmlns:a16="http://schemas.microsoft.com/office/drawing/2014/main" id="{60A364ED-8E32-44C7-94E4-7A7630A1BC79}"/>
              </a:ext>
            </a:extLst>
          </p:cNvPr>
          <p:cNvSpPr txBox="1"/>
          <p:nvPr/>
        </p:nvSpPr>
        <p:spPr>
          <a:xfrm>
            <a:off x="367862" y="225556"/>
            <a:ext cx="8477842" cy="468077"/>
          </a:xfrm>
          <a:prstGeom prst="rect">
            <a:avLst/>
          </a:prstGeom>
          <a:noFill/>
        </p:spPr>
        <p:txBody>
          <a:bodyPr wrap="square">
            <a:spAutoFit/>
          </a:bodyPr>
          <a:lstStyle/>
          <a:p>
            <a:pPr marL="457200" algn="just">
              <a:lnSpc>
                <a:spcPct val="107000"/>
              </a:lnSpc>
              <a:spcAft>
                <a:spcPts val="800"/>
              </a:spcAft>
            </a:pPr>
            <a:r>
              <a:rPr lang="fr-FR" sz="2400" dirty="0">
                <a:effectLst/>
                <a:latin typeface="Times New Roman" panose="02020603050405020304" pitchFamily="18" charset="0"/>
                <a:ea typeface="Calibri" panose="020F0502020204030204" pitchFamily="34" charset="0"/>
                <a:cs typeface="Arial" panose="020B0604020202020204" pitchFamily="34" charset="0"/>
              </a:rPr>
              <a:t>Au titre de la présente loi, il est entendu par : </a:t>
            </a:r>
            <a:endParaRPr lang="fr-DZ"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2886663"/>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480f6609812271f56e53f2aff71704">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b48d77c16982ba2890c3fe2b4c067b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IFRS,PME, </MediaServiceKeyPoi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C2FF92-1ACE-4D23-9586-85906FF02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2E6351-E64A-42DD-A554-7DF752222129}">
  <ds:schemaRefs>
    <ds:schemaRef ds:uri="16c05727-aa75-4e4a-9b5f-8a80a1165891"/>
    <ds:schemaRef ds:uri="71af3243-3dd4-4a8d-8c0d-dd76da1f02a5"/>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30CA71C-6B24-463C-853F-076A02E27C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2139</Words>
  <Application>Microsoft Office PowerPoint</Application>
  <PresentationFormat>Grand écran</PresentationFormat>
  <Paragraphs>209</Paragraphs>
  <Slides>25</Slides>
  <Notes>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25</vt:i4>
      </vt:variant>
    </vt:vector>
  </HeadingPairs>
  <TitlesOfParts>
    <vt:vector size="37" baseType="lpstr">
      <vt:lpstr>Amasis MT Pro Medium</vt:lpstr>
      <vt:lpstr>Arial</vt:lpstr>
      <vt:lpstr>Arial Black</vt:lpstr>
      <vt:lpstr>Calibri</vt:lpstr>
      <vt:lpstr>Gill Sans MT</vt:lpstr>
      <vt:lpstr>Segoe UI</vt:lpstr>
      <vt:lpstr>Segoe UI Black</vt:lpstr>
      <vt:lpstr>Segoe UI Semibold</vt:lpstr>
      <vt:lpstr>Segoe UI Semilight</vt:lpstr>
      <vt:lpstr>Times New Roman</vt:lpstr>
      <vt:lpstr>Wingdings</vt:lpstr>
      <vt:lpstr>Galerie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 / PE / TPE </vt:lpstr>
      <vt:lpstr>ME / PE / TPE</vt:lpstr>
      <vt:lpstr>ME / PE / TPE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IFRS PME</dc:title>
  <dc:subject/>
  <dc:creator/>
  <cp:keywords/>
  <dc:description/>
  <cp:lastModifiedBy/>
  <cp:revision>1</cp:revision>
  <dcterms:created xsi:type="dcterms:W3CDTF">2020-03-11T15:31:36Z</dcterms:created>
  <dcterms:modified xsi:type="dcterms:W3CDTF">2022-12-01T01:06:59Z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